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1"/>
  </p:notesMasterIdLst>
  <p:sldIdLst>
    <p:sldId id="256" r:id="rId2"/>
    <p:sldId id="258" r:id="rId3"/>
    <p:sldId id="331" r:id="rId4"/>
    <p:sldId id="259" r:id="rId5"/>
    <p:sldId id="260" r:id="rId6"/>
    <p:sldId id="261" r:id="rId7"/>
    <p:sldId id="290" r:id="rId8"/>
    <p:sldId id="291" r:id="rId9"/>
    <p:sldId id="262" r:id="rId10"/>
    <p:sldId id="263" r:id="rId11"/>
    <p:sldId id="293" r:id="rId12"/>
    <p:sldId id="294" r:id="rId13"/>
    <p:sldId id="295" r:id="rId14"/>
    <p:sldId id="296" r:id="rId15"/>
    <p:sldId id="297" r:id="rId16"/>
    <p:sldId id="298" r:id="rId17"/>
    <p:sldId id="299" r:id="rId18"/>
    <p:sldId id="300" r:id="rId19"/>
    <p:sldId id="292" r:id="rId20"/>
    <p:sldId id="302" r:id="rId21"/>
    <p:sldId id="301" r:id="rId22"/>
    <p:sldId id="304" r:id="rId23"/>
    <p:sldId id="303" r:id="rId24"/>
    <p:sldId id="305" r:id="rId25"/>
    <p:sldId id="307" r:id="rId26"/>
    <p:sldId id="306" r:id="rId27"/>
    <p:sldId id="308" r:id="rId28"/>
    <p:sldId id="309" r:id="rId29"/>
    <p:sldId id="310" r:id="rId30"/>
    <p:sldId id="311" r:id="rId31"/>
    <p:sldId id="312" r:id="rId32"/>
    <p:sldId id="313" r:id="rId33"/>
    <p:sldId id="314" r:id="rId34"/>
    <p:sldId id="316" r:id="rId35"/>
    <p:sldId id="317" r:id="rId36"/>
    <p:sldId id="318" r:id="rId37"/>
    <p:sldId id="319" r:id="rId38"/>
    <p:sldId id="320" r:id="rId39"/>
    <p:sldId id="321" r:id="rId40"/>
    <p:sldId id="322" r:id="rId41"/>
    <p:sldId id="323" r:id="rId42"/>
    <p:sldId id="324" r:id="rId43"/>
    <p:sldId id="325" r:id="rId44"/>
    <p:sldId id="326" r:id="rId45"/>
    <p:sldId id="315" r:id="rId46"/>
    <p:sldId id="328" r:id="rId47"/>
    <p:sldId id="329" r:id="rId48"/>
    <p:sldId id="327" r:id="rId49"/>
    <p:sldId id="279"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Hind"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6600"/>
    <a:srgbClr val="2551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3F3A2-C483-4B94-8B42-707EAB8BE3E8}">
  <a:tblStyle styleId="{9573F3A2-C483-4B94-8B42-707EAB8BE3E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26" autoAdjust="0"/>
  </p:normalViewPr>
  <p:slideViewPr>
    <p:cSldViewPr snapToGrid="0">
      <p:cViewPr varScale="1">
        <p:scale>
          <a:sx n="76" d="100"/>
          <a:sy n="76" d="100"/>
        </p:scale>
        <p:origin x="12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openclassrooms.com/es/2017/09/11/que-es-el-desarrollo-web/"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openclassrooms.com/es/2017/09/11/que-es-el-desarrollo-web/"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openclassrooms.com/es/2017/09/11/que-es-el-desarrollo-we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openclassrooms.com/es/2017/09/11/que-es-el-desarrollo-we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03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0" i="0" u="none" strike="noStrike" cap="none" dirty="0" err="1">
                <a:solidFill>
                  <a:srgbClr val="000000"/>
                </a:solidFill>
                <a:effectLst/>
                <a:latin typeface="Arial"/>
                <a:ea typeface="Arial"/>
                <a:cs typeface="Arial"/>
                <a:sym typeface="Arial"/>
              </a:rPr>
              <a:t>Annual</a:t>
            </a:r>
            <a:r>
              <a:rPr lang="es-MX" sz="1100" b="0" i="0" u="none" strike="noStrike" cap="none" dirty="0">
                <a:solidFill>
                  <a:srgbClr val="000000"/>
                </a:solidFill>
                <a:effectLst/>
                <a:latin typeface="Arial"/>
                <a:ea typeface="Arial"/>
                <a:cs typeface="Arial"/>
                <a:sym typeface="Arial"/>
              </a:rPr>
              <a:t> </a:t>
            </a:r>
            <a:r>
              <a:rPr lang="es-MX" sz="1100" b="0" i="0" u="none" strike="noStrike" cap="none" dirty="0" err="1">
                <a:solidFill>
                  <a:srgbClr val="000000"/>
                </a:solidFill>
                <a:effectLst/>
                <a:latin typeface="Arial"/>
                <a:ea typeface="Arial"/>
                <a:cs typeface="Arial"/>
                <a:sym typeface="Arial"/>
              </a:rPr>
              <a:t>Recurring</a:t>
            </a:r>
            <a:r>
              <a:rPr lang="es-MX" sz="1100" b="0" i="0" u="none" strike="noStrike" cap="none" dirty="0">
                <a:solidFill>
                  <a:srgbClr val="000000"/>
                </a:solidFill>
                <a:effectLst/>
                <a:latin typeface="Arial"/>
                <a:ea typeface="Arial"/>
                <a:cs typeface="Arial"/>
                <a:sym typeface="Arial"/>
              </a:rPr>
              <a:t> </a:t>
            </a:r>
            <a:r>
              <a:rPr lang="es-MX" sz="1100" b="0" i="0" u="none" strike="noStrike" cap="none" dirty="0" err="1">
                <a:solidFill>
                  <a:srgbClr val="000000"/>
                </a:solidFill>
                <a:effectLst/>
                <a:latin typeface="Arial"/>
                <a:ea typeface="Arial"/>
                <a:cs typeface="Arial"/>
                <a:sym typeface="Arial"/>
              </a:rPr>
              <a:t>Revenue</a:t>
            </a:r>
            <a:r>
              <a:rPr lang="es-MX" sz="1100" b="0" i="0" u="none" strike="noStrike" cap="none" dirty="0">
                <a:solidFill>
                  <a:srgbClr val="000000"/>
                </a:solidFill>
                <a:effectLst/>
                <a:latin typeface="Arial"/>
                <a:ea typeface="Arial"/>
                <a:cs typeface="Arial"/>
                <a:sym typeface="Arial"/>
              </a:rPr>
              <a:t> (</a:t>
            </a:r>
            <a:r>
              <a:rPr lang="es-MX" sz="1100" b="1" i="0" u="none" strike="noStrike" cap="none" dirty="0">
                <a:solidFill>
                  <a:srgbClr val="000000"/>
                </a:solidFill>
                <a:effectLst/>
                <a:latin typeface="Arial"/>
                <a:ea typeface="Arial"/>
                <a:cs typeface="Arial"/>
                <a:sym typeface="Arial"/>
              </a:rPr>
              <a:t>ARR</a:t>
            </a:r>
            <a:r>
              <a:rPr lang="es-MX" sz="1100" b="0" i="0" u="none" strike="noStrike" cap="none" dirty="0">
                <a:solidFill>
                  <a:srgbClr val="000000"/>
                </a:solidFill>
                <a:effectLst/>
                <a:latin typeface="Arial"/>
                <a:ea typeface="Arial"/>
                <a:cs typeface="Arial"/>
                <a:sym typeface="Arial"/>
              </a:rPr>
              <a:t>)</a:t>
            </a:r>
          </a:p>
          <a:p>
            <a:r>
              <a:rPr lang="es-MX" sz="1100" b="0" i="0" u="none" strike="noStrike" cap="none" dirty="0">
                <a:solidFill>
                  <a:srgbClr val="000000"/>
                </a:solidFill>
                <a:effectLst/>
                <a:latin typeface="Arial"/>
                <a:ea typeface="Arial"/>
                <a:cs typeface="Arial"/>
                <a:sym typeface="Arial"/>
              </a:rPr>
              <a:t>(</a:t>
            </a:r>
            <a:r>
              <a:rPr lang="es-MX" sz="1100" b="0" i="0" u="none" strike="noStrike" cap="none" dirty="0" err="1">
                <a:solidFill>
                  <a:srgbClr val="000000"/>
                </a:solidFill>
                <a:effectLst/>
                <a:latin typeface="Arial"/>
                <a:ea typeface="Arial"/>
                <a:cs typeface="Arial"/>
                <a:sym typeface="Arial"/>
              </a:rPr>
              <a:t>Monthly</a:t>
            </a:r>
            <a:r>
              <a:rPr lang="es-MX" sz="1100" b="0" i="0" u="none" strike="noStrike" cap="none" dirty="0">
                <a:solidFill>
                  <a:srgbClr val="000000"/>
                </a:solidFill>
                <a:effectLst/>
                <a:latin typeface="Arial"/>
                <a:ea typeface="Arial"/>
                <a:cs typeface="Arial"/>
                <a:sym typeface="Arial"/>
              </a:rPr>
              <a:t> </a:t>
            </a:r>
            <a:r>
              <a:rPr lang="es-MX" sz="1100" b="0" i="0" u="none" strike="noStrike" cap="none" dirty="0" err="1">
                <a:solidFill>
                  <a:srgbClr val="000000"/>
                </a:solidFill>
                <a:effectLst/>
                <a:latin typeface="Arial"/>
                <a:ea typeface="Arial"/>
                <a:cs typeface="Arial"/>
                <a:sym typeface="Arial"/>
              </a:rPr>
              <a:t>Recurring</a:t>
            </a:r>
            <a:r>
              <a:rPr lang="es-MX" sz="1100" b="0" i="0" u="none" strike="noStrike" cap="none" dirty="0">
                <a:solidFill>
                  <a:srgbClr val="000000"/>
                </a:solidFill>
                <a:effectLst/>
                <a:latin typeface="Arial"/>
                <a:ea typeface="Arial"/>
                <a:cs typeface="Arial"/>
                <a:sym typeface="Arial"/>
              </a:rPr>
              <a:t> </a:t>
            </a:r>
            <a:r>
              <a:rPr lang="es-MX" sz="1100" b="0" i="0" u="none" strike="noStrike" cap="none" dirty="0" err="1">
                <a:solidFill>
                  <a:srgbClr val="000000"/>
                </a:solidFill>
                <a:effectLst/>
                <a:latin typeface="Arial"/>
                <a:ea typeface="Arial"/>
                <a:cs typeface="Arial"/>
                <a:sym typeface="Arial"/>
              </a:rPr>
              <a:t>Revenue</a:t>
            </a:r>
            <a:r>
              <a:rPr lang="es-MX" sz="1100" b="0" i="0" u="none" strike="noStrike" cap="none" dirty="0">
                <a:solidFill>
                  <a:srgbClr val="000000"/>
                </a:solidFill>
                <a:effectLst/>
                <a:latin typeface="Arial"/>
                <a:ea typeface="Arial"/>
                <a:cs typeface="Arial"/>
                <a:sym typeface="Arial"/>
              </a:rPr>
              <a:t>). </a:t>
            </a:r>
          </a:p>
          <a:p>
            <a:pPr rtl="0"/>
            <a:r>
              <a:rPr lang="es-MX" sz="1100" b="1" i="0" u="none" strike="noStrike" cap="none" dirty="0">
                <a:solidFill>
                  <a:srgbClr val="000000"/>
                </a:solidFill>
                <a:effectLst/>
                <a:latin typeface="Arial"/>
                <a:ea typeface="Arial"/>
                <a:cs typeface="Arial"/>
                <a:sym typeface="Arial"/>
              </a:rPr>
              <a:t>CAC Costo de Adquisición Cliente:</a:t>
            </a:r>
            <a:r>
              <a:rPr lang="es-MX" sz="1100" b="0" i="0" u="none" strike="noStrike" cap="none" dirty="0">
                <a:solidFill>
                  <a:srgbClr val="000000"/>
                </a:solidFill>
                <a:effectLst/>
                <a:latin typeface="Arial"/>
                <a:ea typeface="Arial"/>
                <a:cs typeface="Arial"/>
                <a:sym typeface="Arial"/>
              </a:rPr>
              <a:t> Inversión promedio en esfuerzos directos para conquistar un cliente</a:t>
            </a:r>
            <a:endParaRPr lang="es-MX" b="0" dirty="0">
              <a:effectLst/>
            </a:endParaRPr>
          </a:p>
          <a:p>
            <a:pPr rtl="0"/>
            <a:r>
              <a:rPr lang="es-MX" sz="1100" b="1" i="0" u="none" strike="noStrike" cap="none" dirty="0">
                <a:solidFill>
                  <a:srgbClr val="000000"/>
                </a:solidFill>
                <a:effectLst/>
                <a:latin typeface="Arial"/>
                <a:ea typeface="Arial"/>
                <a:cs typeface="Arial"/>
                <a:sym typeface="Arial"/>
              </a:rPr>
              <a:t>CPL Costo Por Lead:</a:t>
            </a:r>
            <a:r>
              <a:rPr lang="es-MX" sz="1100" b="0" i="0" u="none" strike="noStrike" cap="none" dirty="0">
                <a:solidFill>
                  <a:srgbClr val="000000"/>
                </a:solidFill>
                <a:effectLst/>
                <a:latin typeface="Arial"/>
                <a:ea typeface="Arial"/>
                <a:cs typeface="Arial"/>
                <a:sym typeface="Arial"/>
              </a:rPr>
              <a:t> saber el valor de cada lead generado</a:t>
            </a:r>
            <a:endParaRPr lang="es-MX" b="0" dirty="0">
              <a:effectLst/>
            </a:endParaRPr>
          </a:p>
          <a:p>
            <a:pPr rtl="0"/>
            <a:r>
              <a:rPr lang="es-MX" sz="1100" b="1" i="0" u="none" strike="noStrike" cap="none" dirty="0" err="1">
                <a:solidFill>
                  <a:srgbClr val="000000"/>
                </a:solidFill>
                <a:effectLst/>
                <a:latin typeface="Arial"/>
                <a:ea typeface="Arial"/>
                <a:cs typeface="Arial"/>
                <a:sym typeface="Arial"/>
              </a:rPr>
              <a:t>Lifetime</a:t>
            </a:r>
            <a:r>
              <a:rPr lang="es-MX" sz="1100" b="1" i="0" u="none" strike="noStrike" cap="none" dirty="0">
                <a:solidFill>
                  <a:srgbClr val="000000"/>
                </a:solidFill>
                <a:effectLst/>
                <a:latin typeface="Arial"/>
                <a:ea typeface="Arial"/>
                <a:cs typeface="Arial"/>
                <a:sym typeface="Arial"/>
              </a:rPr>
              <a:t> </a:t>
            </a:r>
            <a:r>
              <a:rPr lang="es-MX" sz="1100" b="1" i="0" u="none" strike="noStrike" cap="none" dirty="0" err="1">
                <a:solidFill>
                  <a:srgbClr val="000000"/>
                </a:solidFill>
                <a:effectLst/>
                <a:latin typeface="Arial"/>
                <a:ea typeface="Arial"/>
                <a:cs typeface="Arial"/>
                <a:sym typeface="Arial"/>
              </a:rPr>
              <a:t>Value</a:t>
            </a:r>
            <a:r>
              <a:rPr lang="es-MX" sz="1100" b="1" i="0" u="none" strike="noStrike" cap="none" dirty="0">
                <a:solidFill>
                  <a:srgbClr val="000000"/>
                </a:solidFill>
                <a:effectLst/>
                <a:latin typeface="Arial"/>
                <a:ea typeface="Arial"/>
                <a:cs typeface="Arial"/>
                <a:sym typeface="Arial"/>
              </a:rPr>
              <a:t>: </a:t>
            </a:r>
            <a:r>
              <a:rPr lang="es-MX" sz="1100" b="0" i="0" u="none" strike="noStrike" cap="none" dirty="0">
                <a:solidFill>
                  <a:srgbClr val="000000"/>
                </a:solidFill>
                <a:effectLst/>
                <a:latin typeface="Arial"/>
                <a:ea typeface="Arial"/>
                <a:cs typeface="Arial"/>
                <a:sym typeface="Arial"/>
              </a:rPr>
              <a:t>cuánto es posible ganar por cada cliente en un determinado período de tiempo. se gana por promedio de cliente permanece en meses</a:t>
            </a:r>
            <a:endParaRPr lang="es-MX" b="0" dirty="0">
              <a:effectLst/>
            </a:endParaRPr>
          </a:p>
          <a:p>
            <a:pPr rtl="0"/>
            <a:r>
              <a:rPr lang="es-MX" sz="1100" b="1" i="0" u="none" strike="noStrike" cap="none" dirty="0">
                <a:solidFill>
                  <a:srgbClr val="000000"/>
                </a:solidFill>
                <a:effectLst/>
                <a:latin typeface="Arial"/>
                <a:ea typeface="Arial"/>
                <a:cs typeface="Arial"/>
                <a:sym typeface="Arial"/>
              </a:rPr>
              <a:t>MRR (Ingreso mensual </a:t>
            </a:r>
            <a:r>
              <a:rPr lang="es-MX" sz="1100" b="1" i="0" u="none" strike="noStrike" cap="none" dirty="0" err="1">
                <a:solidFill>
                  <a:srgbClr val="000000"/>
                </a:solidFill>
                <a:effectLst/>
                <a:latin typeface="Arial"/>
                <a:ea typeface="Arial"/>
                <a:cs typeface="Arial"/>
                <a:sym typeface="Arial"/>
              </a:rPr>
              <a:t>recurrende</a:t>
            </a:r>
            <a:r>
              <a:rPr lang="es-MX" sz="1100" b="1" i="0" u="none" strike="noStrike" cap="none" dirty="0">
                <a:solidFill>
                  <a:srgbClr val="000000"/>
                </a:solidFill>
                <a:effectLst/>
                <a:latin typeface="Arial"/>
                <a:ea typeface="Arial"/>
                <a:cs typeface="Arial"/>
                <a:sym typeface="Arial"/>
              </a:rPr>
              <a:t>) y ARR (Ingreso Anual Recurrente)</a:t>
            </a:r>
            <a:r>
              <a:rPr lang="es-MX" sz="1100" b="0" i="0" u="none" strike="noStrike" cap="none" dirty="0">
                <a:solidFill>
                  <a:srgbClr val="000000"/>
                </a:solidFill>
                <a:effectLst/>
                <a:latin typeface="Arial"/>
                <a:ea typeface="Arial"/>
                <a:cs typeface="Arial"/>
                <a:sym typeface="Arial"/>
              </a:rPr>
              <a:t>: Como tipo renta de servicio</a:t>
            </a:r>
            <a:endParaRPr lang="es-MX" b="0" dirty="0">
              <a:effectLst/>
            </a:endParaRPr>
          </a:p>
          <a:p>
            <a:pPr rtl="0"/>
            <a:r>
              <a:rPr lang="es-MX" sz="1100" b="1" i="0" u="none" strike="noStrike" cap="none" dirty="0">
                <a:solidFill>
                  <a:srgbClr val="000000"/>
                </a:solidFill>
                <a:effectLst/>
                <a:latin typeface="Arial"/>
                <a:ea typeface="Arial"/>
                <a:cs typeface="Arial"/>
                <a:sym typeface="Arial"/>
              </a:rPr>
              <a:t>CPA Costo por Adquisición:</a:t>
            </a:r>
            <a:r>
              <a:rPr lang="es-MX" sz="1100" b="0" i="0" u="none" strike="noStrike" cap="none" dirty="0">
                <a:solidFill>
                  <a:srgbClr val="000000"/>
                </a:solidFill>
                <a:effectLst/>
                <a:latin typeface="Arial"/>
                <a:ea typeface="Arial"/>
                <a:cs typeface="Arial"/>
                <a:sym typeface="Arial"/>
              </a:rPr>
              <a:t> Valor de la inversión que será dividido por el número de ventas efectivas </a:t>
            </a:r>
            <a:endParaRPr lang="es-MX" b="0" dirty="0">
              <a:effectLst/>
            </a:endParaRPr>
          </a:p>
          <a:p>
            <a:r>
              <a:rPr lang="es-MX" sz="1100" b="1" i="0" u="none" strike="noStrike" cap="none" dirty="0">
                <a:solidFill>
                  <a:srgbClr val="000000"/>
                </a:solidFill>
                <a:effectLst/>
                <a:latin typeface="Arial"/>
                <a:ea typeface="Arial"/>
                <a:cs typeface="Arial"/>
                <a:sym typeface="Arial"/>
              </a:rPr>
              <a:t>ROI Retorno de inversión:</a:t>
            </a:r>
            <a:r>
              <a:rPr lang="es-MX" sz="1100" b="0" i="0" u="none" strike="noStrike" cap="none" dirty="0">
                <a:solidFill>
                  <a:srgbClr val="000000"/>
                </a:solidFill>
                <a:effectLst/>
                <a:latin typeface="Arial"/>
                <a:ea typeface="Arial"/>
                <a:cs typeface="Arial"/>
                <a:sym typeface="Arial"/>
              </a:rPr>
              <a:t> ROI = ganancia obtenida - Cantidad gastada con la </a:t>
            </a:r>
            <a:r>
              <a:rPr lang="es-MX" sz="1100" b="0" i="0" u="none" strike="noStrike" cap="none" dirty="0" err="1">
                <a:solidFill>
                  <a:srgbClr val="000000"/>
                </a:solidFill>
                <a:effectLst/>
                <a:latin typeface="Arial"/>
                <a:ea typeface="Arial"/>
                <a:cs typeface="Arial"/>
                <a:sym typeface="Arial"/>
              </a:rPr>
              <a:t>inversion</a:t>
            </a:r>
            <a:endParaRPr lang="es-MX" sz="1100" b="0" i="0" u="none" strike="noStrike" cap="none" dirty="0">
              <a:solidFill>
                <a:srgbClr val="000000"/>
              </a:solidFill>
              <a:effectLst/>
              <a:latin typeface="Arial"/>
              <a:ea typeface="Arial"/>
              <a:cs typeface="Arial"/>
              <a:sym typeface="Arial"/>
            </a:endParaRPr>
          </a:p>
          <a:p>
            <a:endParaRPr lang="es-MX" dirty="0"/>
          </a:p>
        </p:txBody>
      </p:sp>
    </p:spTree>
    <p:extLst>
      <p:ext uri="{BB962C8B-B14F-4D97-AF65-F5344CB8AC3E}">
        <p14:creationId xmlns:p14="http://schemas.microsoft.com/office/powerpoint/2010/main" val="4055415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b="0" i="0" u="none" strike="noStrike" cap="none" dirty="0">
                <a:solidFill>
                  <a:srgbClr val="000000"/>
                </a:solidFill>
                <a:effectLst/>
                <a:latin typeface="Arial"/>
                <a:ea typeface="Arial"/>
                <a:cs typeface="Arial"/>
                <a:sym typeface="Arial"/>
              </a:rPr>
              <a:t>Vender (al final de cuentas nuestro target es vender y aquí entra una parte muy importante dentro del marketing digital que es el CRM y es donde ya entramos más como programador) </a:t>
            </a:r>
            <a:endParaRPr dirty="0"/>
          </a:p>
        </p:txBody>
      </p:sp>
    </p:spTree>
    <p:extLst>
      <p:ext uri="{BB962C8B-B14F-4D97-AF65-F5344CB8AC3E}">
        <p14:creationId xmlns:p14="http://schemas.microsoft.com/office/powerpoint/2010/main" val="31379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b="0" i="0" u="none" strike="noStrike" cap="none" dirty="0">
                <a:solidFill>
                  <a:srgbClr val="000000"/>
                </a:solidFill>
                <a:effectLst/>
                <a:latin typeface="Arial"/>
                <a:ea typeface="Arial"/>
                <a:cs typeface="Arial"/>
                <a:sym typeface="Arial"/>
              </a:rPr>
              <a:t>Vender (al final de cuentas nuestro target es vender y aquí entra una parte muy importante dentro del marketing digital que es el CRM y es donde ya entramos más como programador) </a:t>
            </a:r>
            <a:endParaRPr dirty="0"/>
          </a:p>
        </p:txBody>
      </p:sp>
    </p:spTree>
    <p:extLst>
      <p:ext uri="{BB962C8B-B14F-4D97-AF65-F5344CB8AC3E}">
        <p14:creationId xmlns:p14="http://schemas.microsoft.com/office/powerpoint/2010/main" val="265425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950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s-MX" sz="1100" b="0" i="0" u="none" strike="noStrike" cap="none" dirty="0">
                <a:solidFill>
                  <a:srgbClr val="000000"/>
                </a:solidFill>
                <a:effectLst/>
                <a:latin typeface="Arial"/>
                <a:ea typeface="Arial"/>
                <a:cs typeface="Arial"/>
                <a:sym typeface="Arial"/>
              </a:rPr>
              <a:t>(Como programador esta es una área donde interactuamos más  se habrán dado cuenta que mencionamos mucho la palabra leads,  ¿pero en realidad que es un LEAD?)</a:t>
            </a:r>
            <a:br>
              <a:rPr lang="es-MX" dirty="0"/>
            </a:br>
            <a:endParaRPr dirty="0"/>
          </a:p>
        </p:txBody>
      </p:sp>
    </p:spTree>
    <p:extLst>
      <p:ext uri="{BB962C8B-B14F-4D97-AF65-F5344CB8AC3E}">
        <p14:creationId xmlns:p14="http://schemas.microsoft.com/office/powerpoint/2010/main" val="2690475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816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102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MX" sz="1100" b="1" dirty="0">
                <a:solidFill>
                  <a:schemeClr val="bg1"/>
                </a:solidFill>
                <a:latin typeface="Hind" panose="020B0604020202020204" charset="0"/>
                <a:cs typeface="Hind" panose="020B0604020202020204" charset="0"/>
              </a:rPr>
              <a:t>Lead cualificado para marketing o Marketing </a:t>
            </a:r>
            <a:r>
              <a:rPr lang="es-MX" sz="1100" b="1" dirty="0" err="1">
                <a:solidFill>
                  <a:schemeClr val="bg1"/>
                </a:solidFill>
                <a:latin typeface="Hind" panose="020B0604020202020204" charset="0"/>
                <a:cs typeface="Hind" panose="020B0604020202020204" charset="0"/>
              </a:rPr>
              <a:t>Qualified</a:t>
            </a:r>
            <a:r>
              <a:rPr lang="es-MX" sz="1100" b="1" dirty="0">
                <a:solidFill>
                  <a:schemeClr val="bg1"/>
                </a:solidFill>
                <a:latin typeface="Hind" panose="020B0604020202020204" charset="0"/>
                <a:cs typeface="Hind" panose="020B0604020202020204" charset="0"/>
              </a:rPr>
              <a:t> Lead (MQL): </a:t>
            </a:r>
            <a:r>
              <a:rPr lang="es-MX" sz="1100" dirty="0">
                <a:solidFill>
                  <a:schemeClr val="bg1"/>
                </a:solidFill>
                <a:latin typeface="Hind" panose="020B0604020202020204" charset="0"/>
                <a:cs typeface="Hind" panose="020B0604020202020204" charset="0"/>
              </a:rPr>
              <a:t>Usuarios más interesados y a estos se les pide más información </a:t>
            </a:r>
          </a:p>
          <a:p>
            <a:endParaRPr lang="es-MX" sz="1100" dirty="0">
              <a:solidFill>
                <a:schemeClr val="bg1"/>
              </a:solidFill>
              <a:latin typeface="Hind" panose="020B0604020202020204" charset="0"/>
              <a:cs typeface="Hind" panose="020B0604020202020204" charset="0"/>
            </a:endParaRPr>
          </a:p>
          <a:p>
            <a:r>
              <a:rPr lang="es-MX" sz="1100" b="1" dirty="0">
                <a:solidFill>
                  <a:schemeClr val="bg1"/>
                </a:solidFill>
                <a:latin typeface="Hind" panose="020B0604020202020204" charset="0"/>
                <a:cs typeface="Hind" panose="020B0604020202020204" charset="0"/>
              </a:rPr>
              <a:t>Lead cualificado para la venta </a:t>
            </a:r>
            <a:r>
              <a:rPr lang="es-MX" sz="1100" dirty="0">
                <a:solidFill>
                  <a:schemeClr val="bg1"/>
                </a:solidFill>
                <a:latin typeface="Hind" panose="020B0604020202020204" charset="0"/>
                <a:cs typeface="Hind" panose="020B0604020202020204" charset="0"/>
              </a:rPr>
              <a:t>o </a:t>
            </a:r>
            <a:r>
              <a:rPr lang="es-MX" sz="1100" b="1" dirty="0">
                <a:solidFill>
                  <a:schemeClr val="bg1"/>
                </a:solidFill>
                <a:latin typeface="Hind" panose="020B0604020202020204" charset="0"/>
                <a:cs typeface="Hind" panose="020B0604020202020204" charset="0"/>
              </a:rPr>
              <a:t>Sales </a:t>
            </a:r>
            <a:r>
              <a:rPr lang="es-MX" sz="1100" b="1" dirty="0" err="1">
                <a:solidFill>
                  <a:schemeClr val="bg1"/>
                </a:solidFill>
                <a:latin typeface="Hind" panose="020B0604020202020204" charset="0"/>
                <a:cs typeface="Hind" panose="020B0604020202020204" charset="0"/>
              </a:rPr>
              <a:t>Qualified</a:t>
            </a:r>
            <a:r>
              <a:rPr lang="es-MX" sz="1100" b="1" dirty="0">
                <a:solidFill>
                  <a:schemeClr val="bg1"/>
                </a:solidFill>
                <a:latin typeface="Hind" panose="020B0604020202020204" charset="0"/>
                <a:cs typeface="Hind" panose="020B0604020202020204" charset="0"/>
              </a:rPr>
              <a:t> Lead (SQL): </a:t>
            </a:r>
            <a:r>
              <a:rPr lang="es-MX" sz="1100" dirty="0">
                <a:solidFill>
                  <a:schemeClr val="bg1"/>
                </a:solidFill>
                <a:latin typeface="Hind" panose="020B0604020202020204" charset="0"/>
                <a:cs typeface="Hind" panose="020B0604020202020204" charset="0"/>
              </a:rPr>
              <a:t>Son los usuarios finales los que ya pasaron por los “filtros” anteriores y están listos para la compra.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0972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b="0" i="0" u="none" strike="noStrike" cap="none" dirty="0">
                <a:solidFill>
                  <a:srgbClr val="000000"/>
                </a:solidFill>
                <a:effectLst/>
                <a:latin typeface="Arial"/>
                <a:ea typeface="Arial"/>
                <a:cs typeface="Arial"/>
                <a:sym typeface="Arial"/>
              </a:rPr>
              <a:t>Teniendo los leads que podamos darle seguimiento y poder trabajar con ellos, aquí es donde entra la parte de CRM y dentro del desarrollo de piezas como </a:t>
            </a:r>
            <a:r>
              <a:rPr lang="es-MX" sz="1100" b="0" i="0" u="none" strike="noStrike" cap="none" dirty="0" err="1">
                <a:solidFill>
                  <a:srgbClr val="000000"/>
                </a:solidFill>
                <a:effectLst/>
                <a:latin typeface="Arial"/>
                <a:ea typeface="Arial"/>
                <a:cs typeface="Arial"/>
                <a:sym typeface="Arial"/>
              </a:rPr>
              <a:t>mailings</a:t>
            </a:r>
            <a:r>
              <a:rPr lang="es-MX" sz="1100" b="0" i="0" u="none" strike="noStrike" cap="none" dirty="0">
                <a:solidFill>
                  <a:srgbClr val="000000"/>
                </a:solidFill>
                <a:effectLst/>
                <a:latin typeface="Arial"/>
                <a:ea typeface="Arial"/>
                <a:cs typeface="Arial"/>
                <a:sym typeface="Arial"/>
              </a:rPr>
              <a:t>, </a:t>
            </a:r>
            <a:r>
              <a:rPr lang="es-MX" sz="1100" b="0" i="0" u="none" strike="noStrike" cap="none" dirty="0" err="1">
                <a:solidFill>
                  <a:srgbClr val="000000"/>
                </a:solidFill>
                <a:effectLst/>
                <a:latin typeface="Arial"/>
                <a:ea typeface="Arial"/>
                <a:cs typeface="Arial"/>
                <a:sym typeface="Arial"/>
              </a:rPr>
              <a:t>landing</a:t>
            </a:r>
            <a:r>
              <a:rPr lang="es-MX" sz="1100" b="0" i="0" u="none" strike="noStrike" cap="none" dirty="0">
                <a:solidFill>
                  <a:srgbClr val="000000"/>
                </a:solidFill>
                <a:effectLst/>
                <a:latin typeface="Arial"/>
                <a:ea typeface="Arial"/>
                <a:cs typeface="Arial"/>
                <a:sym typeface="Arial"/>
              </a:rPr>
              <a:t> page, formularios, aplicaciones web para alojar estos clientes (ejemplo de bono), Base de datos (contando con la BD de todos los clientes o posibles clientes consultas de segmentación tipo rango de edad, género, cuantas ventas por </a:t>
            </a:r>
            <a:r>
              <a:rPr lang="es-MX" sz="1100" b="0" i="0" u="none" strike="noStrike" cap="none" dirty="0" err="1">
                <a:solidFill>
                  <a:srgbClr val="000000"/>
                </a:solidFill>
                <a:effectLst/>
                <a:latin typeface="Arial"/>
                <a:ea typeface="Arial"/>
                <a:cs typeface="Arial"/>
                <a:sym typeface="Arial"/>
              </a:rPr>
              <a:t>vehiculo</a:t>
            </a:r>
            <a:r>
              <a:rPr lang="es-MX" sz="1100" b="0" i="0" u="none" strike="noStrike" cap="none" dirty="0">
                <a:solidFill>
                  <a:srgbClr val="000000"/>
                </a:solidFill>
                <a:effectLst/>
                <a:latin typeface="Arial"/>
                <a:ea typeface="Arial"/>
                <a:cs typeface="Arial"/>
                <a:sym typeface="Arial"/>
              </a:rPr>
              <a:t>, ventas del mes, cuantas ventas por mes, </a:t>
            </a:r>
            <a:r>
              <a:rPr lang="es-MX" sz="1100" b="0" i="0" u="none" strike="noStrike" cap="none" dirty="0" err="1">
                <a:solidFill>
                  <a:srgbClr val="000000"/>
                </a:solidFill>
                <a:effectLst/>
                <a:latin typeface="Arial"/>
                <a:ea typeface="Arial"/>
                <a:cs typeface="Arial"/>
                <a:sym typeface="Arial"/>
              </a:rPr>
              <a:t>etc</a:t>
            </a:r>
            <a:r>
              <a:rPr lang="es-MX"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693490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0" i="0" u="none" strike="noStrike" cap="none" dirty="0">
                <a:solidFill>
                  <a:srgbClr val="000000"/>
                </a:solidFill>
                <a:effectLst/>
                <a:latin typeface="Arial"/>
                <a:ea typeface="Arial"/>
                <a:cs typeface="Arial"/>
                <a:sym typeface="Arial"/>
              </a:rPr>
              <a:t>Marketing online que utiliza el email como medio de comunicación entre una parte emisora, promocional o de venta (enviar ofertas), informativo (un </a:t>
            </a:r>
            <a:r>
              <a:rPr lang="es-MX" sz="1100" b="0" i="0" u="none" strike="noStrike" cap="none" dirty="0" err="1">
                <a:solidFill>
                  <a:srgbClr val="000000"/>
                </a:solidFill>
                <a:effectLst/>
                <a:latin typeface="Arial"/>
                <a:ea typeface="Arial"/>
                <a:cs typeface="Arial"/>
                <a:sym typeface="Arial"/>
              </a:rPr>
              <a:t>newsletter</a:t>
            </a:r>
            <a:r>
              <a:rPr lang="es-MX" sz="1100" b="0" i="0" u="none" strike="noStrike" cap="none" dirty="0">
                <a:solidFill>
                  <a:srgbClr val="000000"/>
                </a:solidFill>
                <a:effectLst/>
                <a:latin typeface="Arial"/>
                <a:ea typeface="Arial"/>
                <a:cs typeface="Arial"/>
                <a:sym typeface="Arial"/>
              </a:rPr>
              <a:t> donde informan de eventos o lo acontecido con la marca), de contacto(pedir actualizar sus datos), etc.</a:t>
            </a:r>
            <a:endParaRPr lang="es-MX" dirty="0"/>
          </a:p>
        </p:txBody>
      </p:sp>
    </p:spTree>
    <p:extLst>
      <p:ext uri="{BB962C8B-B14F-4D97-AF65-F5344CB8AC3E}">
        <p14:creationId xmlns:p14="http://schemas.microsoft.com/office/powerpoint/2010/main" val="3235529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0" i="0" u="none" strike="noStrike" cap="none" dirty="0">
                <a:solidFill>
                  <a:srgbClr val="000000"/>
                </a:solidFill>
                <a:effectLst/>
                <a:latin typeface="Arial"/>
                <a:ea typeface="Arial"/>
                <a:cs typeface="Arial"/>
                <a:sym typeface="Arial"/>
              </a:rPr>
              <a:t>Marketing online que utiliza el email como medio de comunicación entre una parte emisora, promocional o de venta (enviar ofertas), informativo (un </a:t>
            </a:r>
            <a:r>
              <a:rPr lang="es-MX" sz="1100" b="0" i="0" u="none" strike="noStrike" cap="none" dirty="0" err="1">
                <a:solidFill>
                  <a:srgbClr val="000000"/>
                </a:solidFill>
                <a:effectLst/>
                <a:latin typeface="Arial"/>
                <a:ea typeface="Arial"/>
                <a:cs typeface="Arial"/>
                <a:sym typeface="Arial"/>
              </a:rPr>
              <a:t>newsletter</a:t>
            </a:r>
            <a:r>
              <a:rPr lang="es-MX" sz="1100" b="0" i="0" u="none" strike="noStrike" cap="none" dirty="0">
                <a:solidFill>
                  <a:srgbClr val="000000"/>
                </a:solidFill>
                <a:effectLst/>
                <a:latin typeface="Arial"/>
                <a:ea typeface="Arial"/>
                <a:cs typeface="Arial"/>
                <a:sym typeface="Arial"/>
              </a:rPr>
              <a:t> donde informan de eventos o lo acontecido con la marca), de contacto(pedir actualizar sus datos), etc.</a:t>
            </a:r>
            <a:endParaRPr lang="es-MX" dirty="0"/>
          </a:p>
        </p:txBody>
      </p:sp>
    </p:spTree>
    <p:extLst>
      <p:ext uri="{BB962C8B-B14F-4D97-AF65-F5344CB8AC3E}">
        <p14:creationId xmlns:p14="http://schemas.microsoft.com/office/powerpoint/2010/main" val="4015394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0" i="0" u="none" strike="noStrike" cap="none" dirty="0">
                <a:solidFill>
                  <a:srgbClr val="000000"/>
                </a:solidFill>
                <a:effectLst/>
                <a:latin typeface="Arial"/>
                <a:ea typeface="Arial"/>
                <a:cs typeface="Arial"/>
                <a:sym typeface="Arial"/>
              </a:rPr>
              <a:t>ejemplos</a:t>
            </a:r>
            <a:endParaRPr lang="es-MX" dirty="0"/>
          </a:p>
        </p:txBody>
      </p:sp>
    </p:spTree>
    <p:extLst>
      <p:ext uri="{BB962C8B-B14F-4D97-AF65-F5344CB8AC3E}">
        <p14:creationId xmlns:p14="http://schemas.microsoft.com/office/powerpoint/2010/main" val="3032415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0" u="none" strike="noStrike" cap="none" dirty="0">
                <a:solidFill>
                  <a:srgbClr val="000000"/>
                </a:solidFill>
                <a:effectLst/>
                <a:latin typeface="Arial"/>
                <a:ea typeface="Arial"/>
                <a:cs typeface="Arial"/>
                <a:sym typeface="Arial"/>
              </a:rPr>
              <a:t>(La aplicación dependerá de los requerimientos del cliente, ya sea para manejar sus clientes ejemplo de bono)</a:t>
            </a:r>
            <a:endParaRPr lang="es-MX" b="0" dirty="0">
              <a:effectLst/>
            </a:endParaRPr>
          </a:p>
          <a:p>
            <a:pPr rtl="0"/>
            <a:r>
              <a:rPr lang="es-MX" sz="1100" b="0" i="0" u="none" strike="noStrike" cap="none" dirty="0">
                <a:solidFill>
                  <a:srgbClr val="000000"/>
                </a:solidFill>
                <a:effectLst/>
                <a:latin typeface="Arial"/>
                <a:ea typeface="Arial"/>
                <a:cs typeface="Arial"/>
                <a:sym typeface="Arial"/>
              </a:rPr>
              <a:t>Ahora en la construcción de un sitio web ya sea que el sitio contenga un blog,  </a:t>
            </a:r>
            <a:r>
              <a:rPr lang="es-MX" sz="1100" b="0" i="0" u="none" strike="noStrike" cap="none" dirty="0" err="1">
                <a:solidFill>
                  <a:srgbClr val="000000"/>
                </a:solidFill>
                <a:effectLst/>
                <a:latin typeface="Arial"/>
                <a:ea typeface="Arial"/>
                <a:cs typeface="Arial"/>
                <a:sym typeface="Arial"/>
              </a:rPr>
              <a:t>ecommerce</a:t>
            </a:r>
            <a:r>
              <a:rPr lang="es-MX" sz="1100" b="0" i="0" u="none" strike="noStrike" cap="none" dirty="0">
                <a:solidFill>
                  <a:srgbClr val="000000"/>
                </a:solidFill>
                <a:effectLst/>
                <a:latin typeface="Arial"/>
                <a:ea typeface="Arial"/>
                <a:cs typeface="Arial"/>
                <a:sym typeface="Arial"/>
              </a:rPr>
              <a:t>, </a:t>
            </a:r>
            <a:r>
              <a:rPr lang="es-MX" sz="1100" b="0" i="0" u="none" strike="noStrike" cap="none" dirty="0" err="1">
                <a:solidFill>
                  <a:srgbClr val="000000"/>
                </a:solidFill>
                <a:effectLst/>
                <a:latin typeface="Arial"/>
                <a:ea typeface="Arial"/>
                <a:cs typeface="Arial"/>
                <a:sym typeface="Arial"/>
              </a:rPr>
              <a:t>etc</a:t>
            </a:r>
            <a:r>
              <a:rPr lang="es-MX" sz="1100" b="0" i="0" u="none" strike="noStrike" cap="none" dirty="0">
                <a:solidFill>
                  <a:srgbClr val="000000"/>
                </a:solidFill>
                <a:effectLst/>
                <a:latin typeface="Arial"/>
                <a:ea typeface="Arial"/>
                <a:cs typeface="Arial"/>
                <a:sym typeface="Arial"/>
              </a:rPr>
              <a:t>, lo importante aquí es el posicionamiento dentro de los motores de búsqueda </a:t>
            </a:r>
            <a:endParaRPr lang="es-MX" b="0" dirty="0">
              <a:effectLst/>
            </a:endParaRPr>
          </a:p>
          <a:p>
            <a:br>
              <a:rPr lang="es-MX" dirty="0"/>
            </a:br>
            <a:endParaRPr lang="es-MX" dirty="0"/>
          </a:p>
        </p:txBody>
      </p:sp>
    </p:spTree>
    <p:extLst>
      <p:ext uri="{BB962C8B-B14F-4D97-AF65-F5344CB8AC3E}">
        <p14:creationId xmlns:p14="http://schemas.microsoft.com/office/powerpoint/2010/main" val="356595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1" u="none" strike="noStrike" cap="none" dirty="0">
                <a:solidFill>
                  <a:srgbClr val="000000"/>
                </a:solidFill>
                <a:effectLst/>
                <a:latin typeface="Arial"/>
                <a:ea typeface="Arial"/>
                <a:cs typeface="Arial"/>
                <a:sym typeface="Arial"/>
              </a:rPr>
              <a:t>El posicionamiento en buscadores u optimización de motores de búsqueda es el proceso de mejorar la visibilidad de un sitio web en los resultados orgánicos de los diferentes buscadores. También es frecuente nombrarlo por su título inglés, SEO (Search Engine Optimization).</a:t>
            </a:r>
            <a:endParaRPr lang="es-MX" b="0" dirty="0">
              <a:effectLst/>
            </a:endParaRPr>
          </a:p>
          <a:p>
            <a:br>
              <a:rPr lang="es-MX" b="0" dirty="0"/>
            </a:br>
            <a:endParaRPr lang="es-MX" b="0" dirty="0"/>
          </a:p>
        </p:txBody>
      </p:sp>
    </p:spTree>
    <p:extLst>
      <p:ext uri="{BB962C8B-B14F-4D97-AF65-F5344CB8AC3E}">
        <p14:creationId xmlns:p14="http://schemas.microsoft.com/office/powerpoint/2010/main" val="384065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1" u="none" strike="noStrike" cap="none" dirty="0">
                <a:solidFill>
                  <a:srgbClr val="000000"/>
                </a:solidFill>
                <a:effectLst/>
                <a:latin typeface="Arial"/>
                <a:ea typeface="Arial"/>
                <a:cs typeface="Arial"/>
                <a:sym typeface="Arial"/>
              </a:rPr>
              <a:t>ON_SITE</a:t>
            </a:r>
          </a:p>
          <a:p>
            <a:pPr rtl="0"/>
            <a:endParaRPr lang="es-MX" b="0" dirty="0">
              <a:effectLst/>
            </a:endParaRPr>
          </a:p>
          <a:p>
            <a:br>
              <a:rPr lang="es-MX" b="0" dirty="0"/>
            </a:br>
            <a:endParaRPr lang="es-MX" b="0" dirty="0"/>
          </a:p>
        </p:txBody>
      </p:sp>
    </p:spTree>
    <p:extLst>
      <p:ext uri="{BB962C8B-B14F-4D97-AF65-F5344CB8AC3E}">
        <p14:creationId xmlns:p14="http://schemas.microsoft.com/office/powerpoint/2010/main" val="85300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1" u="none" strike="noStrike" cap="none" dirty="0">
                <a:solidFill>
                  <a:srgbClr val="000000"/>
                </a:solidFill>
                <a:effectLst/>
                <a:latin typeface="Arial"/>
                <a:ea typeface="Arial"/>
                <a:cs typeface="Arial"/>
                <a:sym typeface="Arial"/>
              </a:rPr>
              <a:t>ON_SITE</a:t>
            </a:r>
          </a:p>
          <a:p>
            <a:pPr rtl="0"/>
            <a:endParaRPr lang="es-MX" b="0" dirty="0">
              <a:effectLst/>
            </a:endParaRPr>
          </a:p>
          <a:p>
            <a:br>
              <a:rPr lang="es-MX" b="0" dirty="0"/>
            </a:br>
            <a:endParaRPr lang="es-MX" b="0" dirty="0"/>
          </a:p>
        </p:txBody>
      </p:sp>
    </p:spTree>
    <p:extLst>
      <p:ext uri="{BB962C8B-B14F-4D97-AF65-F5344CB8AC3E}">
        <p14:creationId xmlns:p14="http://schemas.microsoft.com/office/powerpoint/2010/main" val="4150217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1" u="none" strike="noStrike" cap="none" dirty="0">
                <a:solidFill>
                  <a:srgbClr val="000000"/>
                </a:solidFill>
                <a:effectLst/>
                <a:latin typeface="Arial"/>
                <a:ea typeface="Arial"/>
                <a:cs typeface="Arial"/>
                <a:sym typeface="Arial"/>
              </a:rPr>
              <a:t>ON_SITE</a:t>
            </a:r>
          </a:p>
          <a:p>
            <a:pPr rtl="0"/>
            <a:endParaRPr lang="es-MX" b="0" dirty="0">
              <a:effectLst/>
            </a:endParaRPr>
          </a:p>
          <a:p>
            <a:br>
              <a:rPr lang="es-MX" b="0" dirty="0"/>
            </a:br>
            <a:endParaRPr lang="es-MX" b="0" dirty="0"/>
          </a:p>
        </p:txBody>
      </p:sp>
    </p:spTree>
    <p:extLst>
      <p:ext uri="{BB962C8B-B14F-4D97-AF65-F5344CB8AC3E}">
        <p14:creationId xmlns:p14="http://schemas.microsoft.com/office/powerpoint/2010/main" val="2799006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indent="0">
              <a:buNone/>
            </a:pPr>
            <a:r>
              <a:rPr lang="es-MX" sz="1100" b="0" i="0" u="none" strike="noStrike" cap="none" dirty="0">
                <a:solidFill>
                  <a:srgbClr val="000000"/>
                </a:solidFill>
                <a:effectLst/>
                <a:latin typeface="Arial"/>
                <a:ea typeface="Arial"/>
                <a:cs typeface="Arial"/>
                <a:sym typeface="Arial"/>
              </a:rPr>
              <a:t>que estas </a:t>
            </a:r>
            <a:r>
              <a:rPr lang="es-MX" sz="1100" b="0" i="0" u="none" strike="noStrike" cap="none" dirty="0" err="1">
                <a:solidFill>
                  <a:srgbClr val="000000"/>
                </a:solidFill>
                <a:effectLst/>
                <a:latin typeface="Arial"/>
                <a:ea typeface="Arial"/>
                <a:cs typeface="Arial"/>
                <a:sym typeface="Arial"/>
              </a:rPr>
              <a:t>imagenes</a:t>
            </a:r>
            <a:r>
              <a:rPr lang="es-MX" sz="1100" b="0" i="0" u="none" strike="noStrike" cap="none" dirty="0">
                <a:solidFill>
                  <a:srgbClr val="000000"/>
                </a:solidFill>
                <a:effectLst/>
                <a:latin typeface="Arial"/>
                <a:ea typeface="Arial"/>
                <a:cs typeface="Arial"/>
                <a:sym typeface="Arial"/>
              </a:rPr>
              <a:t> sean de poco tamaño pueden ser en formato </a:t>
            </a:r>
            <a:r>
              <a:rPr lang="es-MX" sz="1100" b="0" i="0" u="none" strike="noStrike" cap="none" dirty="0" err="1">
                <a:solidFill>
                  <a:srgbClr val="000000"/>
                </a:solidFill>
                <a:effectLst/>
                <a:latin typeface="Arial"/>
                <a:ea typeface="Arial"/>
                <a:cs typeface="Arial"/>
                <a:sym typeface="Arial"/>
              </a:rPr>
              <a:t>jpg</a:t>
            </a:r>
            <a:r>
              <a:rPr lang="es-MX" sz="1100" b="0" i="0" u="none" strike="noStrike" cap="none" dirty="0">
                <a:solidFill>
                  <a:srgbClr val="000000"/>
                </a:solidFill>
                <a:effectLst/>
                <a:latin typeface="Arial"/>
                <a:ea typeface="Arial"/>
                <a:cs typeface="Arial"/>
                <a:sym typeface="Arial"/>
              </a:rPr>
              <a:t>, png, gif o actualmente se usan mucho las </a:t>
            </a:r>
            <a:r>
              <a:rPr lang="es-MX" sz="1100" b="0" i="0" u="none" strike="noStrike" cap="none" dirty="0" err="1">
                <a:solidFill>
                  <a:srgbClr val="000000"/>
                </a:solidFill>
                <a:effectLst/>
                <a:latin typeface="Arial"/>
                <a:ea typeface="Arial"/>
                <a:cs typeface="Arial"/>
                <a:sym typeface="Arial"/>
              </a:rPr>
              <a:t>imagenes</a:t>
            </a:r>
            <a:r>
              <a:rPr lang="es-MX" sz="1100" b="0" i="0" u="none" strike="noStrike" cap="none" dirty="0">
                <a:solidFill>
                  <a:srgbClr val="000000"/>
                </a:solidFill>
                <a:effectLst/>
                <a:latin typeface="Arial"/>
                <a:ea typeface="Arial"/>
                <a:cs typeface="Arial"/>
                <a:sym typeface="Arial"/>
              </a:rPr>
              <a:t> en vectores que la calidad es mejor para no perder calidad.</a:t>
            </a:r>
            <a:br>
              <a:rPr lang="es-MX" b="0" dirty="0"/>
            </a:br>
            <a:endParaRPr lang="es-MX" b="0" dirty="0"/>
          </a:p>
        </p:txBody>
      </p:sp>
    </p:spTree>
    <p:extLst>
      <p:ext uri="{BB962C8B-B14F-4D97-AF65-F5344CB8AC3E}">
        <p14:creationId xmlns:p14="http://schemas.microsoft.com/office/powerpoint/2010/main" val="357085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876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1" i="0" u="none" strike="noStrike" cap="none" dirty="0">
                <a:solidFill>
                  <a:srgbClr val="000000"/>
                </a:solidFill>
                <a:effectLst/>
                <a:latin typeface="Arial"/>
                <a:ea typeface="Arial"/>
                <a:cs typeface="Arial"/>
                <a:sym typeface="Arial"/>
              </a:rPr>
              <a:t>el </a:t>
            </a:r>
            <a:r>
              <a:rPr lang="es-MX" sz="1100" b="1" i="0" u="none" strike="noStrike" cap="none" dirty="0" err="1">
                <a:solidFill>
                  <a:srgbClr val="000000"/>
                </a:solidFill>
                <a:effectLst/>
                <a:latin typeface="Arial"/>
                <a:ea typeface="Arial"/>
                <a:cs typeface="Arial"/>
                <a:sym typeface="Arial"/>
              </a:rPr>
              <a:t>bot</a:t>
            </a:r>
            <a:r>
              <a:rPr lang="es-MX" sz="1100" b="1" i="0" u="none" strike="noStrike" cap="none" dirty="0">
                <a:solidFill>
                  <a:srgbClr val="000000"/>
                </a:solidFill>
                <a:effectLst/>
                <a:latin typeface="Arial"/>
                <a:ea typeface="Arial"/>
                <a:cs typeface="Arial"/>
                <a:sym typeface="Arial"/>
              </a:rPr>
              <a:t> de Google tiene un tiempo limitado para rastrear una web </a:t>
            </a:r>
          </a:p>
          <a:p>
            <a:pPr rtl="0"/>
            <a:r>
              <a:rPr lang="es-MX" sz="1100" b="1" i="0" u="none" strike="noStrike" cap="none" dirty="0">
                <a:solidFill>
                  <a:srgbClr val="000000"/>
                </a:solidFill>
                <a:effectLst/>
                <a:latin typeface="Arial"/>
                <a:cs typeface="Arial"/>
                <a:sym typeface="Arial"/>
              </a:rPr>
              <a:t>Estructura puede ser vertical y horizontal</a:t>
            </a:r>
            <a:endParaRPr lang="es-MX" b="0" dirty="0">
              <a:effectLst/>
            </a:endParaRPr>
          </a:p>
          <a:p>
            <a:pPr rtl="0"/>
            <a:r>
              <a:rPr lang="es-MX" sz="1100" b="1" i="0" u="none" strike="noStrike" cap="none" dirty="0">
                <a:solidFill>
                  <a:srgbClr val="000000"/>
                </a:solidFill>
                <a:effectLst/>
                <a:latin typeface="Arial"/>
                <a:ea typeface="Arial"/>
                <a:cs typeface="Arial"/>
                <a:sym typeface="Arial"/>
              </a:rPr>
              <a:t>se recomienda que la estructura sea horizontal que no tenga más de 3 niveles por el tiempo del </a:t>
            </a:r>
            <a:r>
              <a:rPr lang="es-MX" sz="1100" b="1" i="0" u="none" strike="noStrike" cap="none" dirty="0" err="1">
                <a:solidFill>
                  <a:srgbClr val="000000"/>
                </a:solidFill>
                <a:effectLst/>
                <a:latin typeface="Arial"/>
                <a:ea typeface="Arial"/>
                <a:cs typeface="Arial"/>
                <a:sym typeface="Arial"/>
              </a:rPr>
              <a:t>google</a:t>
            </a:r>
            <a:endParaRPr lang="es-MX" b="0" dirty="0">
              <a:effectLst/>
            </a:endParaRPr>
          </a:p>
          <a:p>
            <a:br>
              <a:rPr lang="es-MX" dirty="0"/>
            </a:br>
            <a:br>
              <a:rPr lang="es-MX" b="0" dirty="0"/>
            </a:br>
            <a:endParaRPr lang="es-MX" b="0" dirty="0"/>
          </a:p>
        </p:txBody>
      </p:sp>
    </p:spTree>
    <p:extLst>
      <p:ext uri="{BB962C8B-B14F-4D97-AF65-F5344CB8AC3E}">
        <p14:creationId xmlns:p14="http://schemas.microsoft.com/office/powerpoint/2010/main" val="136564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1" i="0" u="none" strike="noStrike" cap="none" dirty="0">
                <a:solidFill>
                  <a:srgbClr val="000000"/>
                </a:solidFill>
                <a:effectLst/>
                <a:latin typeface="Arial"/>
                <a:ea typeface="Arial"/>
                <a:cs typeface="Arial"/>
                <a:sym typeface="Arial"/>
              </a:rPr>
              <a:t>el </a:t>
            </a:r>
            <a:r>
              <a:rPr lang="es-MX" sz="1100" b="1" i="0" u="none" strike="noStrike" cap="none" dirty="0" err="1">
                <a:solidFill>
                  <a:srgbClr val="000000"/>
                </a:solidFill>
                <a:effectLst/>
                <a:latin typeface="Arial"/>
                <a:ea typeface="Arial"/>
                <a:cs typeface="Arial"/>
                <a:sym typeface="Arial"/>
              </a:rPr>
              <a:t>bot</a:t>
            </a:r>
            <a:r>
              <a:rPr lang="es-MX" sz="1100" b="1" i="0" u="none" strike="noStrike" cap="none" dirty="0">
                <a:solidFill>
                  <a:srgbClr val="000000"/>
                </a:solidFill>
                <a:effectLst/>
                <a:latin typeface="Arial"/>
                <a:ea typeface="Arial"/>
                <a:cs typeface="Arial"/>
                <a:sym typeface="Arial"/>
              </a:rPr>
              <a:t> de Google tiene un tiempo limitado para rastrear una web </a:t>
            </a:r>
          </a:p>
          <a:p>
            <a:pPr rtl="0"/>
            <a:r>
              <a:rPr lang="es-MX" sz="1100" b="1" i="0" u="none" strike="noStrike" cap="none" dirty="0">
                <a:solidFill>
                  <a:srgbClr val="000000"/>
                </a:solidFill>
                <a:effectLst/>
                <a:latin typeface="Arial"/>
                <a:cs typeface="Arial"/>
                <a:sym typeface="Arial"/>
              </a:rPr>
              <a:t>Estructura puede ser vertical y horizontal</a:t>
            </a:r>
            <a:endParaRPr lang="es-MX" b="0" dirty="0">
              <a:effectLst/>
            </a:endParaRPr>
          </a:p>
          <a:p>
            <a:pPr rtl="0"/>
            <a:r>
              <a:rPr lang="es-MX" sz="1100" b="1" i="0" u="none" strike="noStrike" cap="none" dirty="0">
                <a:solidFill>
                  <a:srgbClr val="000000"/>
                </a:solidFill>
                <a:effectLst/>
                <a:latin typeface="Arial"/>
                <a:ea typeface="Arial"/>
                <a:cs typeface="Arial"/>
                <a:sym typeface="Arial"/>
              </a:rPr>
              <a:t>se recomienda que la estructura sea horizontal que no tenga más de 3 niveles por el tiempo del </a:t>
            </a:r>
            <a:r>
              <a:rPr lang="es-MX" sz="1100" b="1" i="0" u="none" strike="noStrike" cap="none" dirty="0" err="1">
                <a:solidFill>
                  <a:srgbClr val="000000"/>
                </a:solidFill>
                <a:effectLst/>
                <a:latin typeface="Arial"/>
                <a:ea typeface="Arial"/>
                <a:cs typeface="Arial"/>
                <a:sym typeface="Arial"/>
              </a:rPr>
              <a:t>google</a:t>
            </a:r>
            <a:endParaRPr lang="es-MX" b="0" dirty="0">
              <a:effectLst/>
            </a:endParaRPr>
          </a:p>
          <a:p>
            <a:br>
              <a:rPr lang="es-MX" dirty="0"/>
            </a:br>
            <a:br>
              <a:rPr lang="es-MX" b="0" dirty="0"/>
            </a:br>
            <a:endParaRPr lang="es-MX" b="0" dirty="0"/>
          </a:p>
        </p:txBody>
      </p:sp>
    </p:spTree>
    <p:extLst>
      <p:ext uri="{BB962C8B-B14F-4D97-AF65-F5344CB8AC3E}">
        <p14:creationId xmlns:p14="http://schemas.microsoft.com/office/powerpoint/2010/main" val="99142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1" i="0" u="none" strike="noStrike" cap="none" dirty="0">
                <a:solidFill>
                  <a:srgbClr val="000000"/>
                </a:solidFill>
                <a:effectLst/>
                <a:latin typeface="Arial"/>
                <a:ea typeface="Arial"/>
                <a:cs typeface="Arial"/>
                <a:sym typeface="Arial"/>
              </a:rPr>
              <a:t>el </a:t>
            </a:r>
            <a:r>
              <a:rPr lang="es-MX" sz="1100" b="1" i="0" u="none" strike="noStrike" cap="none" dirty="0" err="1">
                <a:solidFill>
                  <a:srgbClr val="000000"/>
                </a:solidFill>
                <a:effectLst/>
                <a:latin typeface="Arial"/>
                <a:ea typeface="Arial"/>
                <a:cs typeface="Arial"/>
                <a:sym typeface="Arial"/>
              </a:rPr>
              <a:t>bot</a:t>
            </a:r>
            <a:r>
              <a:rPr lang="es-MX" sz="1100" b="1" i="0" u="none" strike="noStrike" cap="none" dirty="0">
                <a:solidFill>
                  <a:srgbClr val="000000"/>
                </a:solidFill>
                <a:effectLst/>
                <a:latin typeface="Arial"/>
                <a:ea typeface="Arial"/>
                <a:cs typeface="Arial"/>
                <a:sym typeface="Arial"/>
              </a:rPr>
              <a:t> de Google tiene un tiempo limitado para rastrear una web </a:t>
            </a:r>
          </a:p>
          <a:p>
            <a:pPr rtl="0"/>
            <a:r>
              <a:rPr lang="es-MX" sz="1100" b="1" i="0" u="none" strike="noStrike" cap="none" dirty="0">
                <a:solidFill>
                  <a:srgbClr val="000000"/>
                </a:solidFill>
                <a:effectLst/>
                <a:latin typeface="Arial"/>
                <a:cs typeface="Arial"/>
                <a:sym typeface="Arial"/>
              </a:rPr>
              <a:t>Estructura puede ser vertical y horizontal</a:t>
            </a:r>
            <a:endParaRPr lang="es-MX" b="0" dirty="0">
              <a:effectLst/>
            </a:endParaRPr>
          </a:p>
          <a:p>
            <a:pPr rtl="0"/>
            <a:r>
              <a:rPr lang="es-MX" sz="1100" b="1" i="0" u="none" strike="noStrike" cap="none" dirty="0">
                <a:solidFill>
                  <a:srgbClr val="000000"/>
                </a:solidFill>
                <a:effectLst/>
                <a:latin typeface="Arial"/>
                <a:ea typeface="Arial"/>
                <a:cs typeface="Arial"/>
                <a:sym typeface="Arial"/>
              </a:rPr>
              <a:t>se recomienda que la estructura sea horizontal que no tenga más de 3 niveles por el tiempo del </a:t>
            </a:r>
            <a:r>
              <a:rPr lang="es-MX" sz="1100" b="1" i="0" u="none" strike="noStrike" cap="none" dirty="0" err="1">
                <a:solidFill>
                  <a:srgbClr val="000000"/>
                </a:solidFill>
                <a:effectLst/>
                <a:latin typeface="Arial"/>
                <a:ea typeface="Arial"/>
                <a:cs typeface="Arial"/>
                <a:sym typeface="Arial"/>
              </a:rPr>
              <a:t>google</a:t>
            </a:r>
            <a:endParaRPr lang="es-MX" b="0" dirty="0">
              <a:effectLst/>
            </a:endParaRPr>
          </a:p>
          <a:p>
            <a:br>
              <a:rPr lang="es-MX" dirty="0"/>
            </a:br>
            <a:br>
              <a:rPr lang="es-MX" b="0" dirty="0"/>
            </a:br>
            <a:endParaRPr lang="es-MX" b="0" dirty="0"/>
          </a:p>
        </p:txBody>
      </p:sp>
    </p:spTree>
    <p:extLst>
      <p:ext uri="{BB962C8B-B14F-4D97-AF65-F5344CB8AC3E}">
        <p14:creationId xmlns:p14="http://schemas.microsoft.com/office/powerpoint/2010/main" val="358571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0" u="none" strike="noStrike" cap="none" dirty="0">
                <a:solidFill>
                  <a:srgbClr val="000000"/>
                </a:solidFill>
                <a:effectLst/>
                <a:latin typeface="Arial"/>
                <a:ea typeface="Arial"/>
                <a:cs typeface="Arial"/>
                <a:sym typeface="Arial"/>
              </a:rPr>
              <a:t>Un silo es una construcción diseñada para almacenar grano y otros materiales a granel; son parte del ciclo de acopio de la agricultura. Los más habituales tienen forma cilíndrica, asemejándose a una torre, construida de madera, hormigón armado o metal.</a:t>
            </a:r>
            <a:br>
              <a:rPr lang="es-MX" b="0" dirty="0"/>
            </a:br>
            <a:endParaRPr lang="es-MX" b="0" dirty="0"/>
          </a:p>
        </p:txBody>
      </p:sp>
    </p:spTree>
    <p:extLst>
      <p:ext uri="{BB962C8B-B14F-4D97-AF65-F5344CB8AC3E}">
        <p14:creationId xmlns:p14="http://schemas.microsoft.com/office/powerpoint/2010/main" val="126130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0" u="none" strike="noStrike" cap="none" dirty="0">
                <a:solidFill>
                  <a:srgbClr val="000000"/>
                </a:solidFill>
                <a:effectLst/>
                <a:latin typeface="Arial"/>
                <a:ea typeface="Arial"/>
                <a:cs typeface="Arial"/>
                <a:sym typeface="Arial"/>
              </a:rPr>
              <a:t>Un silo es una construcción diseñada para almacenar grano y otros materiales a granel; son parte del ciclo de acopio de la agricultura. Los más habituales tienen forma cilíndrica, asemejándose a una torre, construida de madera, hormigón armado o metal.</a:t>
            </a:r>
            <a:br>
              <a:rPr lang="es-MX" b="0" dirty="0"/>
            </a:br>
            <a:endParaRPr lang="es-MX" b="0" dirty="0"/>
          </a:p>
        </p:txBody>
      </p:sp>
    </p:spTree>
    <p:extLst>
      <p:ext uri="{BB962C8B-B14F-4D97-AF65-F5344CB8AC3E}">
        <p14:creationId xmlns:p14="http://schemas.microsoft.com/office/powerpoint/2010/main" val="824330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0" u="none" strike="noStrike" cap="none" dirty="0">
                <a:solidFill>
                  <a:srgbClr val="000000"/>
                </a:solidFill>
                <a:effectLst/>
                <a:latin typeface="Arial"/>
                <a:ea typeface="Arial"/>
                <a:cs typeface="Arial"/>
                <a:sym typeface="Arial"/>
              </a:rPr>
              <a:t>Un silo es una construcción diseñada para almacenar grano y otros materiales a granel; son parte del ciclo de acopio de la agricultura. Los más habituales tienen forma cilíndrica, asemejándose a una torre, construida de madera, hormigón armado o metal.</a:t>
            </a:r>
            <a:br>
              <a:rPr lang="es-MX" b="0" dirty="0"/>
            </a:br>
            <a:endParaRPr lang="es-MX" b="0" dirty="0"/>
          </a:p>
        </p:txBody>
      </p:sp>
    </p:spTree>
    <p:extLst>
      <p:ext uri="{BB962C8B-B14F-4D97-AF65-F5344CB8AC3E}">
        <p14:creationId xmlns:p14="http://schemas.microsoft.com/office/powerpoint/2010/main" val="1009677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0" u="none" strike="noStrike" cap="none" dirty="0">
                <a:solidFill>
                  <a:srgbClr val="000000"/>
                </a:solidFill>
                <a:effectLst/>
                <a:latin typeface="Arial"/>
                <a:ea typeface="Arial"/>
                <a:cs typeface="Arial"/>
                <a:sym typeface="Arial"/>
              </a:rPr>
              <a:t>Teniendo en cuenta los puntos anteriores agregamos el archivo de robots.txt</a:t>
            </a:r>
            <a:endParaRPr lang="es-MX" b="0" dirty="0">
              <a:effectLst/>
            </a:endParaRPr>
          </a:p>
          <a:p>
            <a:pPr rtl="0"/>
            <a:r>
              <a:rPr lang="es-MX" sz="1100" b="0" i="0" u="none" strike="noStrike" cap="none" dirty="0">
                <a:solidFill>
                  <a:srgbClr val="000000"/>
                </a:solidFill>
                <a:effectLst/>
                <a:latin typeface="Arial"/>
                <a:ea typeface="Arial"/>
                <a:cs typeface="Arial"/>
                <a:sym typeface="Arial"/>
              </a:rPr>
              <a:t>Se aloja en el </a:t>
            </a:r>
            <a:r>
              <a:rPr lang="es-MX" sz="1100" b="0" i="0" u="none" strike="noStrike" cap="none" dirty="0" err="1">
                <a:solidFill>
                  <a:srgbClr val="000000"/>
                </a:solidFill>
                <a:effectLst/>
                <a:latin typeface="Arial"/>
                <a:ea typeface="Arial"/>
                <a:cs typeface="Arial"/>
                <a:sym typeface="Arial"/>
              </a:rPr>
              <a:t>root</a:t>
            </a:r>
            <a:r>
              <a:rPr lang="es-MX" sz="1100" b="0" i="0" u="none" strike="noStrike" cap="none" dirty="0">
                <a:solidFill>
                  <a:srgbClr val="000000"/>
                </a:solidFill>
                <a:effectLst/>
                <a:latin typeface="Arial"/>
                <a:ea typeface="Arial"/>
                <a:cs typeface="Arial"/>
                <a:sym typeface="Arial"/>
              </a:rPr>
              <a:t> de nuestro sitio (este archivo sirve ya que los buscadores usan unas llamadas arañas que lo primero que hacen es buscar este archivo y dependiendo su contenido se quedan o lo ignoran)</a:t>
            </a:r>
            <a:endParaRPr lang="es-MX" b="0" dirty="0">
              <a:effectLst/>
            </a:endParaRPr>
          </a:p>
          <a:p>
            <a:br>
              <a:rPr lang="es-MX" dirty="0"/>
            </a:br>
            <a:endParaRPr lang="es-MX" b="0" dirty="0"/>
          </a:p>
        </p:txBody>
      </p:sp>
    </p:spTree>
    <p:extLst>
      <p:ext uri="{BB962C8B-B14F-4D97-AF65-F5344CB8AC3E}">
        <p14:creationId xmlns:p14="http://schemas.microsoft.com/office/powerpoint/2010/main" val="2550818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0" i="0" u="none" strike="noStrike" cap="none" dirty="0">
                <a:solidFill>
                  <a:srgbClr val="000000"/>
                </a:solidFill>
                <a:effectLst/>
                <a:latin typeface="Arial"/>
                <a:ea typeface="Arial"/>
                <a:cs typeface="Arial"/>
                <a:sym typeface="Arial"/>
              </a:rPr>
              <a:t>Teniendo en cuenta los puntos anteriores agregamos el archivo de robots.txt</a:t>
            </a:r>
            <a:endParaRPr lang="es-MX" b="0" dirty="0">
              <a:effectLst/>
            </a:endParaRPr>
          </a:p>
          <a:p>
            <a:pPr rtl="0"/>
            <a:r>
              <a:rPr lang="es-MX" sz="1100" b="0" i="0" u="none" strike="noStrike" cap="none" dirty="0">
                <a:solidFill>
                  <a:srgbClr val="000000"/>
                </a:solidFill>
                <a:effectLst/>
                <a:latin typeface="Arial"/>
                <a:ea typeface="Arial"/>
                <a:cs typeface="Arial"/>
                <a:sym typeface="Arial"/>
              </a:rPr>
              <a:t>Se aloja en el </a:t>
            </a:r>
            <a:r>
              <a:rPr lang="es-MX" sz="1100" b="0" i="0" u="none" strike="noStrike" cap="none" dirty="0" err="1">
                <a:solidFill>
                  <a:srgbClr val="000000"/>
                </a:solidFill>
                <a:effectLst/>
                <a:latin typeface="Arial"/>
                <a:ea typeface="Arial"/>
                <a:cs typeface="Arial"/>
                <a:sym typeface="Arial"/>
              </a:rPr>
              <a:t>root</a:t>
            </a:r>
            <a:r>
              <a:rPr lang="es-MX" sz="1100" b="0" i="0" u="none" strike="noStrike" cap="none" dirty="0">
                <a:solidFill>
                  <a:srgbClr val="000000"/>
                </a:solidFill>
                <a:effectLst/>
                <a:latin typeface="Arial"/>
                <a:ea typeface="Arial"/>
                <a:cs typeface="Arial"/>
                <a:sym typeface="Arial"/>
              </a:rPr>
              <a:t> de nuestro sitio (este archivo sirve ya que los buscadores usan unas llamadas arañas que lo primero que hacen es buscar este archivo y dependiendo su contenido se quedan o lo ignoran)</a:t>
            </a:r>
          </a:p>
          <a:p>
            <a:pPr rtl="0"/>
            <a:endParaRPr lang="es-MX" b="0" dirty="0">
              <a:effectLst/>
            </a:endParaRPr>
          </a:p>
          <a:p>
            <a:r>
              <a:rPr lang="es-MX" sz="1100" b="0" i="0" u="none" strike="noStrike" cap="none" dirty="0">
                <a:solidFill>
                  <a:srgbClr val="000000"/>
                </a:solidFill>
                <a:effectLst/>
                <a:latin typeface="Arial"/>
                <a:ea typeface="Arial"/>
                <a:cs typeface="Arial"/>
                <a:sym typeface="Arial"/>
              </a:rPr>
              <a:t>Colocar los script y el estilo usado fuera del documento </a:t>
            </a:r>
            <a:r>
              <a:rPr lang="es-MX" sz="1100" b="0" i="0" u="none" strike="noStrike" cap="none" dirty="0" err="1">
                <a:solidFill>
                  <a:srgbClr val="000000"/>
                </a:solidFill>
                <a:effectLst/>
                <a:latin typeface="Arial"/>
                <a:ea typeface="Arial"/>
                <a:cs typeface="Arial"/>
                <a:sym typeface="Arial"/>
              </a:rPr>
              <a:t>html</a:t>
            </a:r>
            <a:r>
              <a:rPr lang="es-MX" sz="1100" b="0" i="0" u="none" strike="noStrike" cap="none" dirty="0">
                <a:solidFill>
                  <a:srgbClr val="000000"/>
                </a:solidFill>
                <a:effectLst/>
                <a:latin typeface="Arial"/>
                <a:ea typeface="Arial"/>
                <a:cs typeface="Arial"/>
                <a:sym typeface="Arial"/>
              </a:rPr>
              <a:t>, es preferible enlazarlo, esto es por que el navegador a la hora de buscar dentro de nuestro sitio primero encuentra código que no es el contenido real, </a:t>
            </a:r>
            <a:br>
              <a:rPr lang="es-MX" dirty="0"/>
            </a:br>
            <a:endParaRPr lang="es-MX" b="0" dirty="0"/>
          </a:p>
        </p:txBody>
      </p:sp>
    </p:spTree>
    <p:extLst>
      <p:ext uri="{BB962C8B-B14F-4D97-AF65-F5344CB8AC3E}">
        <p14:creationId xmlns:p14="http://schemas.microsoft.com/office/powerpoint/2010/main" val="2949075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rtl="0"/>
            <a:r>
              <a:rPr lang="es-MX" sz="1100" b="1" i="0" u="none" strike="noStrike" cap="none" dirty="0">
                <a:solidFill>
                  <a:srgbClr val="000000"/>
                </a:solidFill>
                <a:effectLst/>
                <a:latin typeface="Arial"/>
                <a:ea typeface="Arial"/>
                <a:cs typeface="Arial"/>
                <a:sym typeface="Arial"/>
              </a:rPr>
              <a:t>Por qué es importante el SEO</a:t>
            </a:r>
            <a:endParaRPr lang="es-MX" b="0" dirty="0">
              <a:effectLst/>
            </a:endParaRPr>
          </a:p>
          <a:p>
            <a:pPr rtl="0"/>
            <a:r>
              <a:rPr lang="es-MX" sz="1100" b="0" i="0" u="none" strike="noStrike" cap="none" dirty="0">
                <a:solidFill>
                  <a:srgbClr val="000000"/>
                </a:solidFill>
                <a:effectLst/>
                <a:latin typeface="Arial"/>
                <a:ea typeface="Arial"/>
                <a:cs typeface="Arial"/>
                <a:sym typeface="Arial"/>
              </a:rPr>
              <a:t>El SEO es necesario para ayudar a los motores de búsqueda a entender sobre qué trata cada página y si es o no útil para los usuarios.</a:t>
            </a:r>
            <a:endParaRPr lang="es-MX" b="0" dirty="0">
              <a:effectLst/>
            </a:endParaRPr>
          </a:p>
          <a:p>
            <a:pPr rtl="0"/>
            <a:br>
              <a:rPr lang="es-MX" dirty="0"/>
            </a:br>
            <a:r>
              <a:rPr lang="es-MX" sz="1100" b="1" i="0" u="none" strike="noStrike" cap="none" dirty="0" err="1">
                <a:solidFill>
                  <a:srgbClr val="000000"/>
                </a:solidFill>
                <a:effectLst/>
                <a:latin typeface="Arial"/>
                <a:ea typeface="Arial"/>
                <a:cs typeface="Arial"/>
                <a:sym typeface="Arial"/>
              </a:rPr>
              <a:t>Analitycs</a:t>
            </a:r>
            <a:endParaRPr lang="es-MX" b="0" dirty="0">
              <a:effectLst/>
            </a:endParaRPr>
          </a:p>
          <a:p>
            <a:pPr rtl="0"/>
            <a:r>
              <a:rPr lang="es-MX" sz="1100" b="0" i="0" u="none" strike="noStrike" cap="none" dirty="0">
                <a:solidFill>
                  <a:srgbClr val="000000"/>
                </a:solidFill>
                <a:effectLst/>
                <a:latin typeface="Arial"/>
                <a:ea typeface="Arial"/>
                <a:cs typeface="Arial"/>
                <a:sym typeface="Arial"/>
              </a:rPr>
              <a:t>Ya tenemos nuestro sitio bonito y todo en SEO, ya tenemos nuestros Ledas, ahora que?, debemos darle seguimiento a esos leads y ver la interacción con nuestro sitio, </a:t>
            </a:r>
            <a:r>
              <a:rPr lang="es-MX" sz="1100" b="0" i="0" u="none" strike="noStrike" cap="none" dirty="0" err="1">
                <a:solidFill>
                  <a:srgbClr val="000000"/>
                </a:solidFill>
                <a:effectLst/>
                <a:latin typeface="Arial"/>
                <a:ea typeface="Arial"/>
                <a:cs typeface="Arial"/>
                <a:sym typeface="Arial"/>
              </a:rPr>
              <a:t>aqui</a:t>
            </a:r>
            <a:r>
              <a:rPr lang="es-MX" sz="1100" b="0" i="0" u="none" strike="noStrike" cap="none" dirty="0">
                <a:solidFill>
                  <a:srgbClr val="000000"/>
                </a:solidFill>
                <a:effectLst/>
                <a:latin typeface="Arial"/>
                <a:ea typeface="Arial"/>
                <a:cs typeface="Arial"/>
                <a:sym typeface="Arial"/>
              </a:rPr>
              <a:t> es donde entra </a:t>
            </a:r>
            <a:r>
              <a:rPr lang="es-MX" sz="1100" b="0" i="0" u="none" strike="noStrike" cap="none" dirty="0" err="1">
                <a:solidFill>
                  <a:srgbClr val="000000"/>
                </a:solidFill>
                <a:effectLst/>
                <a:latin typeface="Arial"/>
                <a:ea typeface="Arial"/>
                <a:cs typeface="Arial"/>
                <a:sym typeface="Arial"/>
              </a:rPr>
              <a:t>analitycs</a:t>
            </a:r>
            <a:endParaRPr lang="es-MX" b="0" dirty="0">
              <a:effectLst/>
            </a:endParaRPr>
          </a:p>
          <a:p>
            <a:br>
              <a:rPr lang="es-MX" dirty="0"/>
            </a:br>
            <a:br>
              <a:rPr lang="es-MX" dirty="0"/>
            </a:br>
            <a:endParaRPr lang="es-MX" b="0" dirty="0"/>
          </a:p>
        </p:txBody>
      </p:sp>
    </p:spTree>
    <p:extLst>
      <p:ext uri="{BB962C8B-B14F-4D97-AF65-F5344CB8AC3E}">
        <p14:creationId xmlns:p14="http://schemas.microsoft.com/office/powerpoint/2010/main" val="3875486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hlinkClick r:id="rId3"/>
              </a:rPr>
              <a:t>https://blog.openclassrooms.com/es/2017/09/11/que-es-el-desarrollo-web/</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hlinkClick r:id="rId3"/>
              </a:rPr>
              <a:t>https://blog.openclassrooms.com/es/2017/09/11/que-es-el-desarrollo-web/</a:t>
            </a:r>
            <a:endParaRPr lang="es-MX"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hlinkClick r:id="rId3"/>
              </a:rPr>
              <a:t>https://blog.openclassrooms.com/es/2017/09/11/que-es-el-desarrollo-web/</a:t>
            </a:r>
            <a:endParaRPr lang="es-MX"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9362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hlinkClick r:id="rId3"/>
              </a:rPr>
              <a:t>https://blog.openclassrooms.com/es/2017/09/11/que-es-el-desarrollo-web/</a:t>
            </a:r>
            <a:endParaRPr lang="es-MX"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4.png"/><Relationship Id="rId7" Type="http://schemas.microsoft.com/office/2007/relationships/hdphoto" Target="../media/hdphoto2.wdp"/><Relationship Id="rId12" Type="http://schemas.openxmlformats.org/officeDocument/2006/relationships/image" Target="../media/image30.png"/><Relationship Id="rId17" Type="http://schemas.microsoft.com/office/2007/relationships/hdphoto" Target="../media/hdphoto4.wdp"/><Relationship Id="rId2" Type="http://schemas.openxmlformats.org/officeDocument/2006/relationships/notesSlide" Target="../notesSlides/notesSlide24.xml"/><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deteresa.com/archivo-robots-tx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opedia.com/definition/17353/web-develop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3" name="Imagen 2">
            <a:extLst>
              <a:ext uri="{FF2B5EF4-FFF2-40B4-BE49-F238E27FC236}">
                <a16:creationId xmlns:a16="http://schemas.microsoft.com/office/drawing/2014/main" id="{2B5AA8BC-99A1-4367-B04E-A0C100FBEC04}"/>
              </a:ext>
            </a:extLst>
          </p:cNvPr>
          <p:cNvPicPr>
            <a:picLocks noChangeAspect="1"/>
          </p:cNvPicPr>
          <p:nvPr/>
        </p:nvPicPr>
        <p:blipFill>
          <a:blip r:embed="rId3"/>
          <a:stretch>
            <a:fillRect/>
          </a:stretch>
        </p:blipFill>
        <p:spPr>
          <a:xfrm>
            <a:off x="0" y="9525"/>
            <a:ext cx="9144000" cy="5133975"/>
          </a:xfrm>
          <a:prstGeom prst="rect">
            <a:avLst/>
          </a:prstGeom>
        </p:spPr>
      </p:pic>
      <p:sp>
        <p:nvSpPr>
          <p:cNvPr id="196" name="Google Shape;196;p15"/>
          <p:cNvSpPr txBox="1">
            <a:spLocks noGrp="1"/>
          </p:cNvSpPr>
          <p:nvPr>
            <p:ph type="ctrTitle"/>
          </p:nvPr>
        </p:nvSpPr>
        <p:spPr>
          <a:xfrm>
            <a:off x="4360150" y="2571749"/>
            <a:ext cx="4487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600" dirty="0"/>
              <a:t>DESARROLLADOR WEB DENTRO DEL MARKETING DIGITAL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8" name="Google Shape;258;p22"/>
          <p:cNvSpPr txBox="1">
            <a:spLocks noGrp="1"/>
          </p:cNvSpPr>
          <p:nvPr>
            <p:ph type="body" idx="2"/>
          </p:nvPr>
        </p:nvSpPr>
        <p:spPr>
          <a:xfrm>
            <a:off x="1192028" y="1187661"/>
            <a:ext cx="6213121" cy="3218700"/>
          </a:xfrm>
          <a:prstGeom prst="rect">
            <a:avLst/>
          </a:prstGeom>
        </p:spPr>
        <p:txBody>
          <a:bodyPr spcFirstLastPara="1" wrap="square" lIns="91425" tIns="91425" rIns="91425" bIns="91425" anchor="t" anchorCtr="0">
            <a:noAutofit/>
          </a:bodyPr>
          <a:lstStyle/>
          <a:p>
            <a:pPr marL="0" lvl="0" indent="0" algn="ctr">
              <a:buNone/>
            </a:pPr>
            <a:r>
              <a:rPr lang="es-MX" sz="2400" b="1" dirty="0"/>
              <a:t>Un conjunto de informaciones y acciones que pueden ser hechas en diversos medios digitales con el objetivo de promover empresas y productos.</a:t>
            </a:r>
          </a:p>
          <a:p>
            <a:pPr marL="0" lvl="0" indent="0" algn="ctr">
              <a:buNone/>
            </a:pPr>
            <a:endParaRPr lang="es-MX" b="1" dirty="0"/>
          </a:p>
          <a:p>
            <a:pPr marL="0" lvl="0" indent="0" algn="ctr">
              <a:buNone/>
            </a:pPr>
            <a:r>
              <a:rPr lang="es-MX" dirty="0" err="1"/>
              <a:t>rdstation</a:t>
            </a:r>
            <a:endParaRPr dirty="0"/>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8" name="Google Shape;258;p22"/>
          <p:cNvSpPr txBox="1">
            <a:spLocks noGrp="1"/>
          </p:cNvSpPr>
          <p:nvPr>
            <p:ph type="body" idx="2"/>
          </p:nvPr>
        </p:nvSpPr>
        <p:spPr>
          <a:xfrm>
            <a:off x="428978" y="214489"/>
            <a:ext cx="7112000" cy="4730044"/>
          </a:xfrm>
          <a:prstGeom prst="rect">
            <a:avLst/>
          </a:prstGeom>
        </p:spPr>
        <p:txBody>
          <a:bodyPr spcFirstLastPara="1" wrap="square" lIns="91425" tIns="91425" rIns="91425" bIns="91425" anchor="t" anchorCtr="0">
            <a:noAutofit/>
          </a:bodyPr>
          <a:lstStyle/>
          <a:p>
            <a:pPr fontAlgn="base"/>
            <a:r>
              <a:rPr lang="es-MX" dirty="0"/>
              <a:t>87% de los usuarios de internet posees un smartphone </a:t>
            </a:r>
            <a:r>
              <a:rPr lang="es-MX" b="1" dirty="0"/>
              <a:t>Global Web </a:t>
            </a:r>
            <a:r>
              <a:rPr lang="es-MX" b="1" dirty="0" err="1"/>
              <a:t>Index</a:t>
            </a:r>
            <a:r>
              <a:rPr lang="es-MX" b="1" dirty="0"/>
              <a:t> </a:t>
            </a:r>
          </a:p>
          <a:p>
            <a:pPr fontAlgn="base"/>
            <a:r>
              <a:rPr lang="es-MX" dirty="0"/>
              <a:t>El </a:t>
            </a:r>
            <a:r>
              <a:rPr lang="es-MX" b="1" dirty="0" err="1"/>
              <a:t>inbound</a:t>
            </a:r>
            <a:r>
              <a:rPr lang="es-MX" b="1" dirty="0"/>
              <a:t> Marketing </a:t>
            </a:r>
            <a:r>
              <a:rPr lang="es-MX" dirty="0"/>
              <a:t>genera 54% más leads que el </a:t>
            </a:r>
            <a:r>
              <a:rPr lang="es-MX" b="1" dirty="0" err="1"/>
              <a:t>outbound</a:t>
            </a:r>
            <a:r>
              <a:rPr lang="es-MX" b="1" dirty="0"/>
              <a:t> marketing</a:t>
            </a:r>
            <a:r>
              <a:rPr lang="es-MX" dirty="0"/>
              <a:t> </a:t>
            </a:r>
            <a:r>
              <a:rPr lang="es-MX" b="1" dirty="0"/>
              <a:t>WebDam.com </a:t>
            </a:r>
          </a:p>
          <a:p>
            <a:pPr lvl="1" fontAlgn="base"/>
            <a:r>
              <a:rPr lang="es-MX" b="1" dirty="0" err="1"/>
              <a:t>Outbound</a:t>
            </a:r>
            <a:r>
              <a:rPr lang="es-MX" dirty="0"/>
              <a:t>: interrupción al usuario, Puerta Fría, Spam, Publicidad (anuncios que te salen en videos o sitios)</a:t>
            </a:r>
          </a:p>
          <a:p>
            <a:pPr lvl="1"/>
            <a:r>
              <a:rPr lang="es-MX" b="1" dirty="0" err="1"/>
              <a:t>Inbound</a:t>
            </a:r>
            <a:r>
              <a:rPr lang="es-MX" dirty="0"/>
              <a:t>: SEO, </a:t>
            </a:r>
            <a:r>
              <a:rPr lang="es-MX" dirty="0" err="1"/>
              <a:t>Blogging</a:t>
            </a:r>
            <a:r>
              <a:rPr lang="es-MX" dirty="0"/>
              <a:t>, atracción (email marketing, </a:t>
            </a:r>
            <a:r>
              <a:rPr lang="es-MX" dirty="0" err="1"/>
              <a:t>bots</a:t>
            </a:r>
            <a:r>
              <a:rPr lang="es-MX" dirty="0"/>
              <a:t> conversacionales)</a:t>
            </a:r>
          </a:p>
          <a:p>
            <a:pPr fontAlgn="base"/>
            <a:r>
              <a:rPr lang="es-MX" dirty="0"/>
              <a:t>Tres millones de anunciantes usan </a:t>
            </a:r>
            <a:r>
              <a:rPr lang="es-MX" dirty="0" err="1"/>
              <a:t>facebook</a:t>
            </a:r>
            <a:r>
              <a:rPr lang="es-MX" dirty="0"/>
              <a:t> </a:t>
            </a:r>
            <a:r>
              <a:rPr lang="es-MX" dirty="0" err="1"/>
              <a:t>ads</a:t>
            </a:r>
            <a:r>
              <a:rPr lang="es-MX" dirty="0"/>
              <a:t> para alcanzar a sus consumidores </a:t>
            </a:r>
            <a:r>
              <a:rPr lang="es-MX" b="1" dirty="0" err="1"/>
              <a:t>AdWeek</a:t>
            </a:r>
            <a:endParaRPr lang="es-MX" b="1" dirty="0"/>
          </a:p>
          <a:p>
            <a:pPr fontAlgn="base"/>
            <a:r>
              <a:rPr lang="es-MX" dirty="0"/>
              <a:t>Las empresas B2B </a:t>
            </a:r>
            <a:r>
              <a:rPr lang="es-MX" dirty="0" err="1"/>
              <a:t>businnes</a:t>
            </a:r>
            <a:r>
              <a:rPr lang="es-MX" dirty="0"/>
              <a:t> </a:t>
            </a:r>
            <a:r>
              <a:rPr lang="es-MX" dirty="0" err="1"/>
              <a:t>to</a:t>
            </a:r>
            <a:r>
              <a:rPr lang="es-MX" dirty="0"/>
              <a:t> </a:t>
            </a:r>
            <a:r>
              <a:rPr lang="es-MX" dirty="0" err="1"/>
              <a:t>businnes</a:t>
            </a:r>
            <a:r>
              <a:rPr lang="es-MX" dirty="0"/>
              <a:t> que poseen un blog 67% mas leads de empresas que no tienen </a:t>
            </a:r>
            <a:r>
              <a:rPr lang="es-MX" b="1" dirty="0"/>
              <a:t>WebDam.com</a:t>
            </a:r>
          </a:p>
          <a:p>
            <a:pPr fontAlgn="base"/>
            <a:r>
              <a:rPr lang="es-MX" dirty="0"/>
              <a:t>93% de las decisiones de compra son influenciadas por las redes sociales </a:t>
            </a:r>
            <a:r>
              <a:rPr lang="es-MX" b="1" dirty="0" err="1"/>
              <a:t>ironpaper</a:t>
            </a:r>
            <a:endParaRPr lang="es-MX" b="1" dirty="0"/>
          </a:p>
          <a:p>
            <a:pPr marL="114300" indent="0" fontAlgn="base">
              <a:buNone/>
            </a:pPr>
            <a:endParaRPr dirty="0"/>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65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2A5D048F-BB49-489F-9C06-1087010D317B}"/>
              </a:ext>
            </a:extLst>
          </p:cNvPr>
          <p:cNvSpPr/>
          <p:nvPr/>
        </p:nvSpPr>
        <p:spPr>
          <a:xfrm>
            <a:off x="3031811" y="1434428"/>
            <a:ext cx="2160000" cy="2160000"/>
          </a:xfrm>
          <a:prstGeom prst="ellipse">
            <a:avLst/>
          </a:prstGeom>
          <a:solidFill>
            <a:srgbClr val="2551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C92B441E-737F-4F37-A051-EED38955AA0C}"/>
              </a:ext>
            </a:extLst>
          </p:cNvPr>
          <p:cNvSpPr>
            <a:spLocks noGrp="1"/>
          </p:cNvSpPr>
          <p:nvPr>
            <p:ph type="title"/>
          </p:nvPr>
        </p:nvSpPr>
        <p:spPr>
          <a:xfrm>
            <a:off x="2906866" y="2571750"/>
            <a:ext cx="2409890" cy="577283"/>
          </a:xfrm>
        </p:spPr>
        <p:txBody>
          <a:bodyPr/>
          <a:lstStyle/>
          <a:p>
            <a:pPr algn="ctr"/>
            <a:r>
              <a:rPr lang="es-MX" sz="2400" dirty="0"/>
              <a:t>Cómo hacer marketing digital</a:t>
            </a:r>
            <a:r>
              <a:rPr lang="es-MX" sz="2400" b="0" dirty="0"/>
              <a:t> </a:t>
            </a:r>
            <a:endParaRPr lang="es-MX" sz="2400" dirty="0"/>
          </a:p>
        </p:txBody>
      </p:sp>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12</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372031" y="2770080"/>
            <a:ext cx="2409890" cy="57728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2000" dirty="0">
                <a:solidFill>
                  <a:schemeClr val="accent4">
                    <a:lumMod val="60000"/>
                    <a:lumOff val="40000"/>
                  </a:schemeClr>
                </a:solidFill>
              </a:rPr>
              <a:t>Marketing de contenido</a:t>
            </a:r>
          </a:p>
        </p:txBody>
      </p:sp>
      <p:sp>
        <p:nvSpPr>
          <p:cNvPr id="8" name="Título 1">
            <a:extLst>
              <a:ext uri="{FF2B5EF4-FFF2-40B4-BE49-F238E27FC236}">
                <a16:creationId xmlns:a16="http://schemas.microsoft.com/office/drawing/2014/main" id="{A131B4EA-AE1D-4E03-945A-522557B78041}"/>
              </a:ext>
            </a:extLst>
          </p:cNvPr>
          <p:cNvSpPr txBox="1">
            <a:spLocks/>
          </p:cNvSpPr>
          <p:nvPr/>
        </p:nvSpPr>
        <p:spPr>
          <a:xfrm>
            <a:off x="1097893" y="937458"/>
            <a:ext cx="2409890" cy="57728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2000" dirty="0">
                <a:solidFill>
                  <a:schemeClr val="accent4">
                    <a:lumMod val="60000"/>
                    <a:lumOff val="40000"/>
                  </a:schemeClr>
                </a:solidFill>
              </a:rPr>
              <a:t>Email</a:t>
            </a:r>
            <a:br>
              <a:rPr lang="es-MX" sz="2000" dirty="0">
                <a:solidFill>
                  <a:schemeClr val="accent4">
                    <a:lumMod val="60000"/>
                    <a:lumOff val="40000"/>
                  </a:schemeClr>
                </a:solidFill>
              </a:rPr>
            </a:br>
            <a:r>
              <a:rPr lang="es-MX" sz="2000" dirty="0">
                <a:solidFill>
                  <a:schemeClr val="accent4">
                    <a:lumMod val="60000"/>
                    <a:lumOff val="40000"/>
                  </a:schemeClr>
                </a:solidFill>
              </a:rPr>
              <a:t>Marketing</a:t>
            </a:r>
          </a:p>
        </p:txBody>
      </p:sp>
      <p:sp>
        <p:nvSpPr>
          <p:cNvPr id="9" name="Título 1">
            <a:extLst>
              <a:ext uri="{FF2B5EF4-FFF2-40B4-BE49-F238E27FC236}">
                <a16:creationId xmlns:a16="http://schemas.microsoft.com/office/drawing/2014/main" id="{A32A8452-7BC8-4B0B-9389-31C6927BAA2C}"/>
              </a:ext>
            </a:extLst>
          </p:cNvPr>
          <p:cNvSpPr txBox="1">
            <a:spLocks/>
          </p:cNvSpPr>
          <p:nvPr/>
        </p:nvSpPr>
        <p:spPr>
          <a:xfrm>
            <a:off x="4763911" y="760635"/>
            <a:ext cx="2409890" cy="57728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2000" dirty="0">
                <a:solidFill>
                  <a:schemeClr val="accent4">
                    <a:lumMod val="60000"/>
                    <a:lumOff val="40000"/>
                  </a:schemeClr>
                </a:solidFill>
              </a:rPr>
              <a:t>Redes Sociales</a:t>
            </a:r>
          </a:p>
        </p:txBody>
      </p:sp>
      <p:sp>
        <p:nvSpPr>
          <p:cNvPr id="10" name="Título 1">
            <a:extLst>
              <a:ext uri="{FF2B5EF4-FFF2-40B4-BE49-F238E27FC236}">
                <a16:creationId xmlns:a16="http://schemas.microsoft.com/office/drawing/2014/main" id="{2B179132-2144-4540-ACE3-C4FCDC47018D}"/>
              </a:ext>
            </a:extLst>
          </p:cNvPr>
          <p:cNvSpPr txBox="1">
            <a:spLocks/>
          </p:cNvSpPr>
          <p:nvPr/>
        </p:nvSpPr>
        <p:spPr>
          <a:xfrm>
            <a:off x="5316756" y="2711519"/>
            <a:ext cx="2409890" cy="57728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2000" dirty="0">
                <a:solidFill>
                  <a:schemeClr val="accent4">
                    <a:lumMod val="60000"/>
                    <a:lumOff val="40000"/>
                  </a:schemeClr>
                </a:solidFill>
              </a:rPr>
              <a:t>Optimización de conversiones</a:t>
            </a:r>
          </a:p>
        </p:txBody>
      </p:sp>
      <p:sp>
        <p:nvSpPr>
          <p:cNvPr id="11" name="Título 1">
            <a:extLst>
              <a:ext uri="{FF2B5EF4-FFF2-40B4-BE49-F238E27FC236}">
                <a16:creationId xmlns:a16="http://schemas.microsoft.com/office/drawing/2014/main" id="{E07A85C6-AE68-4A34-9E2C-2281C96FF9FC}"/>
              </a:ext>
            </a:extLst>
          </p:cNvPr>
          <p:cNvSpPr txBox="1">
            <a:spLocks/>
          </p:cNvSpPr>
          <p:nvPr/>
        </p:nvSpPr>
        <p:spPr>
          <a:xfrm>
            <a:off x="3031811" y="4154467"/>
            <a:ext cx="2409890" cy="57728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2000" dirty="0">
                <a:solidFill>
                  <a:schemeClr val="accent4">
                    <a:lumMod val="60000"/>
                    <a:lumOff val="40000"/>
                  </a:schemeClr>
                </a:solidFill>
              </a:rPr>
              <a:t>Marketing de búsqueda SEM</a:t>
            </a:r>
          </a:p>
        </p:txBody>
      </p:sp>
    </p:spTree>
    <p:extLst>
      <p:ext uri="{BB962C8B-B14F-4D97-AF65-F5344CB8AC3E}">
        <p14:creationId xmlns:p14="http://schemas.microsoft.com/office/powerpoint/2010/main" val="94547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13</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1067088" y="2144889"/>
            <a:ext cx="5972101" cy="1241777"/>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2000" b="0" dirty="0"/>
              <a:t>La idea consiste en informar a las personas para hacer que futuramente no sólo respeten tu marca y la tengan como referencia, sino también se conviertan en clientes de tu empresa</a:t>
            </a:r>
          </a:p>
          <a:p>
            <a:pPr algn="ctr"/>
            <a:endParaRPr lang="es-MX" sz="2000" dirty="0">
              <a:solidFill>
                <a:schemeClr val="accent4">
                  <a:lumMod val="60000"/>
                  <a:lumOff val="40000"/>
                </a:schemeClr>
              </a:solidFill>
            </a:endParaRPr>
          </a:p>
        </p:txBody>
      </p:sp>
      <p:sp>
        <p:nvSpPr>
          <p:cNvPr id="4" name="Título 3">
            <a:extLst>
              <a:ext uri="{FF2B5EF4-FFF2-40B4-BE49-F238E27FC236}">
                <a16:creationId xmlns:a16="http://schemas.microsoft.com/office/drawing/2014/main" id="{63ABBD00-0E31-4B98-A93E-6D2C5D5F8110}"/>
              </a:ext>
            </a:extLst>
          </p:cNvPr>
          <p:cNvSpPr>
            <a:spLocks noGrp="1"/>
          </p:cNvSpPr>
          <p:nvPr>
            <p:ph type="title"/>
          </p:nvPr>
        </p:nvSpPr>
        <p:spPr/>
        <p:txBody>
          <a:bodyPr/>
          <a:lstStyle/>
          <a:p>
            <a:r>
              <a:rPr lang="es-MX" sz="3200" dirty="0">
                <a:solidFill>
                  <a:schemeClr val="accent4">
                    <a:lumMod val="60000"/>
                    <a:lumOff val="40000"/>
                  </a:schemeClr>
                </a:solidFill>
              </a:rPr>
              <a:t>Marketing de contenido</a:t>
            </a:r>
            <a:endParaRPr lang="es-MX" dirty="0"/>
          </a:p>
        </p:txBody>
      </p:sp>
    </p:spTree>
    <p:extLst>
      <p:ext uri="{BB962C8B-B14F-4D97-AF65-F5344CB8AC3E}">
        <p14:creationId xmlns:p14="http://schemas.microsoft.com/office/powerpoint/2010/main" val="7593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14</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1067087" y="1682044"/>
            <a:ext cx="5972101" cy="1241777"/>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fontAlgn="base"/>
            <a:r>
              <a:rPr lang="es-MX" sz="2400" b="0" dirty="0"/>
              <a:t>Envío directo de un mensaje comercial, típicamente a un grupo de personas, a través de email.</a:t>
            </a:r>
          </a:p>
          <a:p>
            <a:pPr algn="ctr"/>
            <a:endParaRPr lang="es-MX" sz="2000" dirty="0">
              <a:solidFill>
                <a:schemeClr val="accent4">
                  <a:lumMod val="60000"/>
                  <a:lumOff val="40000"/>
                </a:schemeClr>
              </a:solidFill>
            </a:endParaRPr>
          </a:p>
        </p:txBody>
      </p:sp>
      <p:sp>
        <p:nvSpPr>
          <p:cNvPr id="4" name="Título 3">
            <a:extLst>
              <a:ext uri="{FF2B5EF4-FFF2-40B4-BE49-F238E27FC236}">
                <a16:creationId xmlns:a16="http://schemas.microsoft.com/office/drawing/2014/main" id="{63ABBD00-0E31-4B98-A93E-6D2C5D5F8110}"/>
              </a:ext>
            </a:extLst>
          </p:cNvPr>
          <p:cNvSpPr>
            <a:spLocks noGrp="1"/>
          </p:cNvSpPr>
          <p:nvPr>
            <p:ph type="title"/>
          </p:nvPr>
        </p:nvSpPr>
        <p:spPr/>
        <p:txBody>
          <a:bodyPr/>
          <a:lstStyle/>
          <a:p>
            <a:r>
              <a:rPr lang="es-MX" sz="3200" dirty="0">
                <a:solidFill>
                  <a:schemeClr val="accent4">
                    <a:lumMod val="60000"/>
                    <a:lumOff val="40000"/>
                  </a:schemeClr>
                </a:solidFill>
              </a:rPr>
              <a:t>Email Marketing</a:t>
            </a:r>
            <a:endParaRPr lang="es-MX" dirty="0"/>
          </a:p>
        </p:txBody>
      </p:sp>
    </p:spTree>
    <p:extLst>
      <p:ext uri="{BB962C8B-B14F-4D97-AF65-F5344CB8AC3E}">
        <p14:creationId xmlns:p14="http://schemas.microsoft.com/office/powerpoint/2010/main" val="1278981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15</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976776" y="1239661"/>
            <a:ext cx="6327135" cy="1332089"/>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fontAlgn="base"/>
            <a:r>
              <a:rPr lang="es-MX" sz="2400" b="0" dirty="0"/>
              <a:t>Es un canal que permite una gran promoción y puede ser utilizado para promover la marca, los productos, contenidos, y promocionar el propósito y misión de la empresa.</a:t>
            </a:r>
            <a:endParaRPr lang="es-MX" sz="2400" dirty="0"/>
          </a:p>
        </p:txBody>
      </p:sp>
      <p:sp>
        <p:nvSpPr>
          <p:cNvPr id="4" name="Título 3">
            <a:extLst>
              <a:ext uri="{FF2B5EF4-FFF2-40B4-BE49-F238E27FC236}">
                <a16:creationId xmlns:a16="http://schemas.microsoft.com/office/drawing/2014/main" id="{63ABBD00-0E31-4B98-A93E-6D2C5D5F8110}"/>
              </a:ext>
            </a:extLst>
          </p:cNvPr>
          <p:cNvSpPr>
            <a:spLocks noGrp="1"/>
          </p:cNvSpPr>
          <p:nvPr>
            <p:ph type="title"/>
          </p:nvPr>
        </p:nvSpPr>
        <p:spPr>
          <a:xfrm>
            <a:off x="976776" y="438717"/>
            <a:ext cx="5972100" cy="636000"/>
          </a:xfrm>
        </p:spPr>
        <p:txBody>
          <a:bodyPr/>
          <a:lstStyle/>
          <a:p>
            <a:r>
              <a:rPr lang="es-MX" sz="3200" dirty="0">
                <a:solidFill>
                  <a:schemeClr val="accent4">
                    <a:lumMod val="60000"/>
                    <a:lumOff val="40000"/>
                  </a:schemeClr>
                </a:solidFill>
              </a:rPr>
              <a:t>Redes Sociales</a:t>
            </a:r>
            <a:endParaRPr lang="es-MX" dirty="0"/>
          </a:p>
        </p:txBody>
      </p:sp>
    </p:spTree>
    <p:extLst>
      <p:ext uri="{BB962C8B-B14F-4D97-AF65-F5344CB8AC3E}">
        <p14:creationId xmlns:p14="http://schemas.microsoft.com/office/powerpoint/2010/main" val="292940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16</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976776" y="1074717"/>
            <a:ext cx="6327135" cy="1332089"/>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fontAlgn="base"/>
            <a:r>
              <a:rPr lang="es-MX" sz="2400" b="0" dirty="0"/>
              <a:t>Proceso online parte del proceso de compra es que todo usuario que visite nuestro sitio termine adquiriendo un producto </a:t>
            </a:r>
            <a:endParaRPr lang="es-MX" sz="2400" dirty="0"/>
          </a:p>
        </p:txBody>
      </p:sp>
      <p:sp>
        <p:nvSpPr>
          <p:cNvPr id="4" name="Título 3">
            <a:extLst>
              <a:ext uri="{FF2B5EF4-FFF2-40B4-BE49-F238E27FC236}">
                <a16:creationId xmlns:a16="http://schemas.microsoft.com/office/drawing/2014/main" id="{63ABBD00-0E31-4B98-A93E-6D2C5D5F8110}"/>
              </a:ext>
            </a:extLst>
          </p:cNvPr>
          <p:cNvSpPr>
            <a:spLocks noGrp="1"/>
          </p:cNvSpPr>
          <p:nvPr>
            <p:ph type="title"/>
          </p:nvPr>
        </p:nvSpPr>
        <p:spPr>
          <a:xfrm>
            <a:off x="976776" y="438717"/>
            <a:ext cx="5972100" cy="636000"/>
          </a:xfrm>
        </p:spPr>
        <p:txBody>
          <a:bodyPr/>
          <a:lstStyle/>
          <a:p>
            <a:r>
              <a:rPr lang="es-MX" sz="3200" dirty="0">
                <a:solidFill>
                  <a:schemeClr val="accent4">
                    <a:lumMod val="60000"/>
                    <a:lumOff val="40000"/>
                  </a:schemeClr>
                </a:solidFill>
              </a:rPr>
              <a:t>Optimización</a:t>
            </a:r>
            <a:r>
              <a:rPr lang="es-MX" dirty="0"/>
              <a:t> </a:t>
            </a:r>
            <a:r>
              <a:rPr lang="es-MX" sz="3200" dirty="0">
                <a:solidFill>
                  <a:schemeClr val="accent4">
                    <a:lumMod val="60000"/>
                    <a:lumOff val="40000"/>
                  </a:schemeClr>
                </a:solidFill>
              </a:rPr>
              <a:t>de conversión</a:t>
            </a:r>
          </a:p>
        </p:txBody>
      </p:sp>
    </p:spTree>
    <p:extLst>
      <p:ext uri="{BB962C8B-B14F-4D97-AF65-F5344CB8AC3E}">
        <p14:creationId xmlns:p14="http://schemas.microsoft.com/office/powerpoint/2010/main" val="4293199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17</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976776" y="2468033"/>
            <a:ext cx="6327135" cy="1332089"/>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fontAlgn="base"/>
            <a:r>
              <a:rPr lang="es-MX" sz="2000" b="0" dirty="0"/>
              <a:t>Search Engine Marketing objetivo que determinado sitio web aparezca con prioridad, esto se puede hacer con SEO (Search Engine Optimization) son todas las estrategias y tácticas que apuntan al aumento de la exposición de un sitio web en los motores de búsqueda</a:t>
            </a:r>
            <a:endParaRPr lang="es-MX" sz="2000" dirty="0"/>
          </a:p>
        </p:txBody>
      </p:sp>
      <p:sp>
        <p:nvSpPr>
          <p:cNvPr id="4" name="Título 3">
            <a:extLst>
              <a:ext uri="{FF2B5EF4-FFF2-40B4-BE49-F238E27FC236}">
                <a16:creationId xmlns:a16="http://schemas.microsoft.com/office/drawing/2014/main" id="{63ABBD00-0E31-4B98-A93E-6D2C5D5F8110}"/>
              </a:ext>
            </a:extLst>
          </p:cNvPr>
          <p:cNvSpPr>
            <a:spLocks noGrp="1"/>
          </p:cNvSpPr>
          <p:nvPr>
            <p:ph type="title"/>
          </p:nvPr>
        </p:nvSpPr>
        <p:spPr>
          <a:xfrm>
            <a:off x="976776" y="890273"/>
            <a:ext cx="5972100" cy="636000"/>
          </a:xfrm>
        </p:spPr>
        <p:txBody>
          <a:bodyPr/>
          <a:lstStyle/>
          <a:p>
            <a:r>
              <a:rPr lang="es-MX" sz="3200" dirty="0">
                <a:solidFill>
                  <a:schemeClr val="accent4">
                    <a:lumMod val="60000"/>
                    <a:lumOff val="40000"/>
                  </a:schemeClr>
                </a:solidFill>
              </a:rPr>
              <a:t>Marketing de búsqueda SEM</a:t>
            </a:r>
          </a:p>
        </p:txBody>
      </p:sp>
    </p:spTree>
    <p:extLst>
      <p:ext uri="{BB962C8B-B14F-4D97-AF65-F5344CB8AC3E}">
        <p14:creationId xmlns:p14="http://schemas.microsoft.com/office/powerpoint/2010/main" val="28898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5800879-BB51-41AA-BFA2-EE8A9B50A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18</a:t>
            </a:fld>
            <a:endParaRPr lang="es-MX"/>
          </a:p>
        </p:txBody>
      </p:sp>
      <p:sp>
        <p:nvSpPr>
          <p:cNvPr id="6" name="Título 1">
            <a:extLst>
              <a:ext uri="{FF2B5EF4-FFF2-40B4-BE49-F238E27FC236}">
                <a16:creationId xmlns:a16="http://schemas.microsoft.com/office/drawing/2014/main" id="{A0080B00-CEF2-4630-B524-A8216E1B7EAD}"/>
              </a:ext>
            </a:extLst>
          </p:cNvPr>
          <p:cNvSpPr txBox="1">
            <a:spLocks/>
          </p:cNvSpPr>
          <p:nvPr/>
        </p:nvSpPr>
        <p:spPr>
          <a:xfrm>
            <a:off x="976776" y="2728414"/>
            <a:ext cx="6327135" cy="2084211"/>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marL="342900" indent="-342900" fontAlgn="base">
              <a:lnSpc>
                <a:spcPct val="150000"/>
              </a:lnSpc>
              <a:buFont typeface="Wingdings" panose="05000000000000000000" pitchFamily="2" charset="2"/>
              <a:buChar char="Ø"/>
            </a:pPr>
            <a:r>
              <a:rPr lang="es-MX" sz="2000" dirty="0"/>
              <a:t>CAC Costo de Adquisición Cliente</a:t>
            </a:r>
          </a:p>
          <a:p>
            <a:pPr marL="342900" indent="-342900" fontAlgn="base">
              <a:lnSpc>
                <a:spcPct val="150000"/>
              </a:lnSpc>
              <a:buFont typeface="Wingdings" panose="05000000000000000000" pitchFamily="2" charset="2"/>
              <a:buChar char="Ø"/>
            </a:pPr>
            <a:r>
              <a:rPr lang="es-MX" sz="2000" dirty="0"/>
              <a:t>CPL Costo por Lead</a:t>
            </a:r>
          </a:p>
          <a:p>
            <a:pPr marL="342900" indent="-342900" fontAlgn="base">
              <a:lnSpc>
                <a:spcPct val="150000"/>
              </a:lnSpc>
              <a:buFont typeface="Wingdings" panose="05000000000000000000" pitchFamily="2" charset="2"/>
              <a:buChar char="Ø"/>
            </a:pPr>
            <a:r>
              <a:rPr lang="es-MX" sz="2000" dirty="0" err="1"/>
              <a:t>Lifetime</a:t>
            </a:r>
            <a:r>
              <a:rPr lang="es-MX" sz="2000" dirty="0"/>
              <a:t> </a:t>
            </a:r>
            <a:r>
              <a:rPr lang="es-MX" sz="2000" dirty="0" err="1"/>
              <a:t>Value</a:t>
            </a:r>
            <a:endParaRPr lang="es-MX" sz="2000" dirty="0"/>
          </a:p>
          <a:p>
            <a:pPr marL="342900" indent="-342900" fontAlgn="base">
              <a:lnSpc>
                <a:spcPct val="150000"/>
              </a:lnSpc>
              <a:buFont typeface="Wingdings" panose="05000000000000000000" pitchFamily="2" charset="2"/>
              <a:buChar char="Ø"/>
            </a:pPr>
            <a:r>
              <a:rPr lang="es-MX" sz="2000" dirty="0"/>
              <a:t>MRR Ingreso mensual recurrente y ARR ingreso Anual Recurrente</a:t>
            </a:r>
          </a:p>
          <a:p>
            <a:pPr marL="342900" indent="-342900" fontAlgn="base">
              <a:lnSpc>
                <a:spcPct val="150000"/>
              </a:lnSpc>
              <a:buFont typeface="Wingdings" panose="05000000000000000000" pitchFamily="2" charset="2"/>
              <a:buChar char="Ø"/>
            </a:pPr>
            <a:r>
              <a:rPr lang="es-MX" sz="2000" dirty="0"/>
              <a:t>CPA Costo por Adquisición</a:t>
            </a:r>
          </a:p>
          <a:p>
            <a:pPr marL="342900" indent="-342900" fontAlgn="base">
              <a:lnSpc>
                <a:spcPct val="150000"/>
              </a:lnSpc>
              <a:buFont typeface="Wingdings" panose="05000000000000000000" pitchFamily="2" charset="2"/>
              <a:buChar char="Ø"/>
            </a:pPr>
            <a:r>
              <a:rPr lang="es-MX" sz="2000" dirty="0"/>
              <a:t>ROI Retorno de Inversión</a:t>
            </a:r>
          </a:p>
        </p:txBody>
      </p:sp>
      <p:sp>
        <p:nvSpPr>
          <p:cNvPr id="4" name="Título 3">
            <a:extLst>
              <a:ext uri="{FF2B5EF4-FFF2-40B4-BE49-F238E27FC236}">
                <a16:creationId xmlns:a16="http://schemas.microsoft.com/office/drawing/2014/main" id="{63ABBD00-0E31-4B98-A93E-6D2C5D5F8110}"/>
              </a:ext>
            </a:extLst>
          </p:cNvPr>
          <p:cNvSpPr>
            <a:spLocks noGrp="1"/>
          </p:cNvSpPr>
          <p:nvPr>
            <p:ph type="title"/>
          </p:nvPr>
        </p:nvSpPr>
        <p:spPr>
          <a:xfrm>
            <a:off x="976776" y="890273"/>
            <a:ext cx="5972100" cy="636000"/>
          </a:xfrm>
        </p:spPr>
        <p:txBody>
          <a:bodyPr/>
          <a:lstStyle/>
          <a:p>
            <a:r>
              <a:rPr lang="es-MX" sz="3200" dirty="0">
                <a:solidFill>
                  <a:schemeClr val="accent4">
                    <a:lumMod val="60000"/>
                    <a:lumOff val="40000"/>
                  </a:schemeClr>
                </a:solidFill>
              </a:rPr>
              <a:t>Métricas dentro de Marketing Digital</a:t>
            </a:r>
          </a:p>
        </p:txBody>
      </p:sp>
    </p:spTree>
    <p:extLst>
      <p:ext uri="{BB962C8B-B14F-4D97-AF65-F5344CB8AC3E}">
        <p14:creationId xmlns:p14="http://schemas.microsoft.com/office/powerpoint/2010/main" val="1488601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785735" y="2625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4800" dirty="0" err="1"/>
              <a:t>Inbound</a:t>
            </a:r>
            <a:r>
              <a:rPr lang="es-MX" sz="4800" dirty="0"/>
              <a:t> Marketing</a:t>
            </a:r>
            <a:endParaRPr sz="7200" dirty="0"/>
          </a:p>
        </p:txBody>
      </p:sp>
      <p:sp>
        <p:nvSpPr>
          <p:cNvPr id="239" name="Google Shape;239;p21"/>
          <p:cNvSpPr txBox="1">
            <a:spLocks noGrp="1"/>
          </p:cNvSpPr>
          <p:nvPr>
            <p:ph type="subTitle" idx="4294967295"/>
          </p:nvPr>
        </p:nvSpPr>
        <p:spPr>
          <a:xfrm>
            <a:off x="1265675" y="2344752"/>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MX" dirty="0"/>
              <a:t>Marketing de atracción, conjunto de estrategias que apuntan a traer voluntariamente a los consumidores, utilizamos sitio web, blog, redes sociales, etc.</a:t>
            </a:r>
            <a:endParaRPr dirty="0"/>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926634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6000" dirty="0"/>
              <a:t>Hola</a:t>
            </a:r>
            <a:r>
              <a:rPr lang="en" sz="6000" dirty="0"/>
              <a:t>!</a:t>
            </a:r>
            <a:endParaRPr sz="6000" dirty="0"/>
          </a:p>
        </p:txBody>
      </p:sp>
      <p:sp>
        <p:nvSpPr>
          <p:cNvPr id="211" name="Google Shape;211;p17"/>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33CCFF"/>
                </a:solidFill>
              </a:rPr>
              <a:t>Jo</a:t>
            </a:r>
            <a:r>
              <a:rPr lang="es-MX" b="1" dirty="0">
                <a:solidFill>
                  <a:srgbClr val="33CCFF"/>
                </a:solidFill>
              </a:rPr>
              <a:t>sé</a:t>
            </a:r>
            <a:r>
              <a:rPr lang="en" b="1" dirty="0">
                <a:solidFill>
                  <a:srgbClr val="33CCFF"/>
                </a:solidFill>
              </a:rPr>
              <a:t> </a:t>
            </a:r>
            <a:r>
              <a:rPr lang="es-MX" b="1" dirty="0">
                <a:solidFill>
                  <a:srgbClr val="33CCFF"/>
                </a:solidFill>
              </a:rPr>
              <a:t>Miguel Peña Martínez</a:t>
            </a:r>
            <a:endParaRPr b="1" dirty="0">
              <a:solidFill>
                <a:srgbClr val="33CCFF"/>
              </a:solidFill>
            </a:endParaRPr>
          </a:p>
          <a:p>
            <a:pPr marL="0" lvl="0" indent="0" algn="l" rtl="0">
              <a:spcBef>
                <a:spcPts val="600"/>
              </a:spcBef>
              <a:spcAft>
                <a:spcPts val="0"/>
              </a:spcAft>
              <a:buClr>
                <a:schemeClr val="dk1"/>
              </a:buClr>
              <a:buSzPts val="1100"/>
              <a:buFont typeface="Arial"/>
              <a:buNone/>
            </a:pPr>
            <a:r>
              <a:rPr lang="es-MX" sz="1800" dirty="0"/>
              <a:t>ISC. </a:t>
            </a:r>
            <a:r>
              <a:rPr lang="es-MX" sz="1800" dirty="0" err="1"/>
              <a:t>Developer</a:t>
            </a:r>
            <a:r>
              <a:rPr lang="es-MX" sz="1800" dirty="0"/>
              <a:t> Web</a:t>
            </a:r>
            <a:endParaRPr sz="1800" dirty="0"/>
          </a:p>
          <a:p>
            <a:pPr marL="0" lvl="0" indent="0" algn="l" rtl="0">
              <a:spcBef>
                <a:spcPts val="600"/>
              </a:spcBef>
              <a:spcAft>
                <a:spcPts val="0"/>
              </a:spcAft>
              <a:buClr>
                <a:schemeClr val="dk1"/>
              </a:buClr>
              <a:buSzPts val="1100"/>
              <a:buFont typeface="Arial"/>
              <a:buNone/>
            </a:pPr>
            <a:r>
              <a:rPr lang="es-MX" sz="1800" dirty="0"/>
              <a:t>R</a:t>
            </a:r>
            <a:r>
              <a:rPr lang="en" sz="1800" dirty="0"/>
              <a:t>ss @</a:t>
            </a:r>
            <a:r>
              <a:rPr lang="es-MX" sz="1800" dirty="0" err="1"/>
              <a:t>jmikepm</a:t>
            </a:r>
            <a:endParaRPr sz="1800" b="1" dirty="0"/>
          </a:p>
        </p:txBody>
      </p:sp>
      <p:pic>
        <p:nvPicPr>
          <p:cNvPr id="212" name="Google Shape;212;p1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785735" y="2625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4800" dirty="0"/>
              <a:t>Vender</a:t>
            </a:r>
            <a:endParaRPr sz="7200" dirty="0"/>
          </a:p>
        </p:txBody>
      </p:sp>
      <p:sp>
        <p:nvSpPr>
          <p:cNvPr id="239" name="Google Shape;239;p21"/>
          <p:cNvSpPr txBox="1">
            <a:spLocks noGrp="1"/>
          </p:cNvSpPr>
          <p:nvPr>
            <p:ph type="subTitle" idx="4294967295"/>
          </p:nvPr>
        </p:nvSpPr>
        <p:spPr>
          <a:xfrm>
            <a:off x="973575" y="1658952"/>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MX" dirty="0"/>
              <a:t>Todo trabajo de generación y relación con los leads tiene como finalidad generar oportunidad de negocio</a:t>
            </a:r>
            <a:endParaRPr dirty="0"/>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06228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027035" y="14119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5400" dirty="0"/>
              <a:t>CRM</a:t>
            </a:r>
            <a:endParaRPr sz="5400" dirty="0"/>
          </a:p>
        </p:txBody>
      </p:sp>
      <p:sp>
        <p:nvSpPr>
          <p:cNvPr id="239" name="Google Shape;239;p21"/>
          <p:cNvSpPr txBox="1">
            <a:spLocks noGrp="1"/>
          </p:cNvSpPr>
          <p:nvPr>
            <p:ph type="subTitle" idx="4294967295"/>
          </p:nvPr>
        </p:nvSpPr>
        <p:spPr>
          <a:xfrm>
            <a:off x="2726175" y="1411950"/>
            <a:ext cx="5635200" cy="2677450"/>
          </a:xfrm>
          <a:prstGeom prst="rect">
            <a:avLst/>
          </a:prstGeom>
        </p:spPr>
        <p:txBody>
          <a:bodyPr spcFirstLastPara="1" wrap="square" lIns="91425" tIns="91425" rIns="91425" bIns="91425" anchor="t" anchorCtr="0">
            <a:noAutofit/>
          </a:bodyPr>
          <a:lstStyle/>
          <a:p>
            <a:pPr marL="0" lvl="0" indent="0">
              <a:buNone/>
            </a:pPr>
            <a:r>
              <a:rPr lang="es-MX" b="1" dirty="0" err="1"/>
              <a:t>Customer</a:t>
            </a:r>
            <a:r>
              <a:rPr lang="es-MX" b="1" dirty="0"/>
              <a:t> </a:t>
            </a:r>
            <a:r>
              <a:rPr lang="es-MX" b="1" dirty="0" err="1"/>
              <a:t>Relationship</a:t>
            </a:r>
            <a:r>
              <a:rPr lang="es-MX" b="1" dirty="0"/>
              <a:t> Management o Gestión de las relaciones con clientes</a:t>
            </a:r>
          </a:p>
          <a:p>
            <a:pPr marL="0" lvl="0" indent="0">
              <a:buNone/>
            </a:pPr>
            <a:endParaRPr lang="es-MX" dirty="0"/>
          </a:p>
          <a:p>
            <a:pPr marL="0" lvl="0" indent="0">
              <a:buNone/>
            </a:pPr>
            <a:r>
              <a:rPr lang="es-MX" dirty="0"/>
              <a:t>La función es centralizar en una única Base de Datos todas las interacciones entre una empresa y sus clientes</a:t>
            </a:r>
            <a:endParaRPr dirty="0"/>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88598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5" name="Picture 2" descr="Resultado de imagen para sap crm">
            <a:extLst>
              <a:ext uri="{FF2B5EF4-FFF2-40B4-BE49-F238E27FC236}">
                <a16:creationId xmlns:a16="http://schemas.microsoft.com/office/drawing/2014/main" id="{E2022BE9-B61D-48ED-8CD4-B7A5DD11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24" y="939325"/>
            <a:ext cx="1897475" cy="1897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ORACLEcrm">
            <a:extLst>
              <a:ext uri="{FF2B5EF4-FFF2-40B4-BE49-F238E27FC236}">
                <a16:creationId xmlns:a16="http://schemas.microsoft.com/office/drawing/2014/main" id="{AACD5CD1-6158-4C7C-8B0B-D92B2F0EB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308" y="2836800"/>
            <a:ext cx="2120316" cy="1336801"/>
          </a:xfrm>
          <a:prstGeom prst="rect">
            <a:avLst/>
          </a:prstGeom>
          <a:noFill/>
          <a:extLst>
            <a:ext uri="{909E8E84-426E-40DD-AFC4-6F175D3DCCD1}">
              <a14:hiddenFill xmlns:a14="http://schemas.microsoft.com/office/drawing/2010/main">
                <a:solidFill>
                  <a:srgbClr val="FFFFFF"/>
                </a:solidFill>
              </a14:hiddenFill>
            </a:ext>
          </a:extLst>
        </p:spPr>
      </p:pic>
      <p:pic>
        <p:nvPicPr>
          <p:cNvPr id="7" name="Gráfico 6">
            <a:extLst>
              <a:ext uri="{FF2B5EF4-FFF2-40B4-BE49-F238E27FC236}">
                <a16:creationId xmlns:a16="http://schemas.microsoft.com/office/drawing/2014/main" id="{63295B03-5FEE-4E14-8D94-3BAD58E6D2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2466" y="668467"/>
            <a:ext cx="2332701" cy="1638233"/>
          </a:xfrm>
          <a:prstGeom prst="rect">
            <a:avLst/>
          </a:prstGeom>
        </p:spPr>
      </p:pic>
      <p:pic>
        <p:nvPicPr>
          <p:cNvPr id="2" name="Imagen 1">
            <a:extLst>
              <a:ext uri="{FF2B5EF4-FFF2-40B4-BE49-F238E27FC236}">
                <a16:creationId xmlns:a16="http://schemas.microsoft.com/office/drawing/2014/main" id="{1ACBE120-6771-40A9-A621-88037489BDC3}"/>
              </a:ext>
            </a:extLst>
          </p:cNvPr>
          <p:cNvPicPr>
            <a:picLocks noChangeAspect="1"/>
          </p:cNvPicPr>
          <p:nvPr/>
        </p:nvPicPr>
        <p:blipFill>
          <a:blip r:embed="rId7"/>
          <a:stretch>
            <a:fillRect/>
          </a:stretch>
        </p:blipFill>
        <p:spPr>
          <a:xfrm>
            <a:off x="5743791" y="2133666"/>
            <a:ext cx="1827923" cy="1638233"/>
          </a:xfrm>
          <a:prstGeom prst="rect">
            <a:avLst/>
          </a:prstGeom>
        </p:spPr>
      </p:pic>
    </p:spTree>
    <p:extLst>
      <p:ext uri="{BB962C8B-B14F-4D97-AF65-F5344CB8AC3E}">
        <p14:creationId xmlns:p14="http://schemas.microsoft.com/office/powerpoint/2010/main" val="1264794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874635" y="22691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MARKETING</a:t>
            </a:r>
            <a:br>
              <a:rPr lang="en" sz="7200" dirty="0"/>
            </a:br>
            <a:r>
              <a:rPr lang="en" sz="7200" dirty="0"/>
              <a:t>DIGITAL</a:t>
            </a:r>
            <a:endParaRPr sz="7200" dirty="0"/>
          </a:p>
        </p:txBody>
      </p:sp>
      <p:sp>
        <p:nvSpPr>
          <p:cNvPr id="239" name="Google Shape;239;p21"/>
          <p:cNvSpPr txBox="1">
            <a:spLocks noGrp="1"/>
          </p:cNvSpPr>
          <p:nvPr>
            <p:ph type="subTitle" idx="4294967295"/>
          </p:nvPr>
        </p:nvSpPr>
        <p:spPr>
          <a:xfrm>
            <a:off x="1672075" y="3411552"/>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224589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696835" y="4805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4800" dirty="0"/>
              <a:t>LEAD</a:t>
            </a:r>
            <a:endParaRPr sz="7200" dirty="0"/>
          </a:p>
        </p:txBody>
      </p:sp>
      <p:sp>
        <p:nvSpPr>
          <p:cNvPr id="239" name="Google Shape;239;p21"/>
          <p:cNvSpPr txBox="1">
            <a:spLocks noGrp="1"/>
          </p:cNvSpPr>
          <p:nvPr>
            <p:ph type="subTitle" idx="4294967295"/>
          </p:nvPr>
        </p:nvSpPr>
        <p:spPr>
          <a:xfrm>
            <a:off x="2793999" y="375927"/>
            <a:ext cx="5249875" cy="3573448"/>
          </a:xfrm>
          <a:prstGeom prst="rect">
            <a:avLst/>
          </a:prstGeom>
        </p:spPr>
        <p:txBody>
          <a:bodyPr spcFirstLastPara="1" wrap="square" lIns="91425" tIns="91425" rIns="91425" bIns="91425" anchor="t" anchorCtr="0">
            <a:noAutofit/>
          </a:bodyPr>
          <a:lstStyle/>
          <a:p>
            <a:pPr marL="0" lvl="0" indent="0">
              <a:buNone/>
            </a:pPr>
            <a:r>
              <a:rPr lang="es-MX" dirty="0"/>
              <a:t>Usuario que ha entregado sus datos a una empresa y que, como consecuencia, pasa a ser un registro de su base de datos con el que la organización puede interactuar.</a:t>
            </a:r>
            <a:endParaRPr dirty="0"/>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7" name="Google Shape;251;p21">
            <a:extLst>
              <a:ext uri="{FF2B5EF4-FFF2-40B4-BE49-F238E27FC236}">
                <a16:creationId xmlns:a16="http://schemas.microsoft.com/office/drawing/2014/main" id="{F4E04D30-DF7F-4CC9-A401-4836E7991681}"/>
              </a:ext>
            </a:extLst>
          </p:cNvPr>
          <p:cNvSpPr txBox="1">
            <a:spLocks/>
          </p:cNvSpPr>
          <p:nvPr/>
        </p:nvSpPr>
        <p:spPr>
          <a:xfrm>
            <a:off x="8721875" y="4965025"/>
            <a:ext cx="587100" cy="33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1pPr>
            <a:lvl2pPr marR="0" lvl="1"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2pPr>
            <a:lvl3pPr marR="0" lvl="2"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3pPr>
            <a:lvl4pPr marR="0" lvl="3"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4pPr>
            <a:lvl5pPr marR="0" lvl="4"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5pPr>
            <a:lvl6pPr marR="0" lvl="5"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6pPr>
            <a:lvl7pPr marR="0" lvl="6"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7pPr>
            <a:lvl8pPr marR="0" lvl="7"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8pPr>
            <a:lvl9pPr marR="0" lvl="8" algn="r" rtl="0">
              <a:lnSpc>
                <a:spcPct val="100000"/>
              </a:lnSpc>
              <a:spcBef>
                <a:spcPts val="0"/>
              </a:spcBef>
              <a:spcAft>
                <a:spcPts val="0"/>
              </a:spcAft>
              <a:buClr>
                <a:srgbClr val="000000"/>
              </a:buClr>
              <a:buFont typeface="Arial"/>
              <a:buNone/>
              <a:defRPr sz="1100" b="0" i="0" u="none" strike="noStrike" cap="none">
                <a:solidFill>
                  <a:srgbClr val="FFFFFF"/>
                </a:solidFill>
                <a:latin typeface="Hind"/>
                <a:ea typeface="Hind"/>
                <a:cs typeface="Hind"/>
                <a:sym typeface="Hind"/>
              </a:defRPr>
            </a:lvl9pPr>
          </a:lstStyle>
          <a:p>
            <a:fld id="{00000000-1234-1234-1234-123412341234}" type="slidenum">
              <a:rPr lang="en" smtClean="0"/>
              <a:pPr/>
              <a:t>24</a:t>
            </a:fld>
            <a:endParaRPr lang="en"/>
          </a:p>
        </p:txBody>
      </p:sp>
      <p:pic>
        <p:nvPicPr>
          <p:cNvPr id="18" name="Picture 2" descr="Conjunto de trabajador de oficina vector gratuito">
            <a:extLst>
              <a:ext uri="{FF2B5EF4-FFF2-40B4-BE49-F238E27FC236}">
                <a16:creationId xmlns:a16="http://schemas.microsoft.com/office/drawing/2014/main" id="{B1B57A88-221A-45C4-9AD9-D9D97B67F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19" t="4197" r="50000" b="73333"/>
          <a:stretch/>
        </p:blipFill>
        <p:spPr bwMode="auto">
          <a:xfrm>
            <a:off x="1365599" y="3022600"/>
            <a:ext cx="1250601" cy="130810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8E383DD5-E183-4CCC-A2FB-5D6A4B77D3A0}"/>
              </a:ext>
            </a:extLst>
          </p:cNvPr>
          <p:cNvSpPr txBox="1"/>
          <p:nvPr/>
        </p:nvSpPr>
        <p:spPr>
          <a:xfrm>
            <a:off x="1794371" y="2527300"/>
            <a:ext cx="393056" cy="646331"/>
          </a:xfrm>
          <a:prstGeom prst="rect">
            <a:avLst/>
          </a:prstGeom>
          <a:noFill/>
        </p:spPr>
        <p:txBody>
          <a:bodyPr wrap="none" rtlCol="0">
            <a:spAutoFit/>
          </a:bodyPr>
          <a:lstStyle/>
          <a:p>
            <a:r>
              <a:rPr lang="es-MX" sz="3600" b="1" dirty="0">
                <a:solidFill>
                  <a:schemeClr val="bg1"/>
                </a:solidFill>
                <a:latin typeface="Hind" panose="020B0604020202020204" charset="0"/>
                <a:cs typeface="Hind" panose="020B0604020202020204" charset="0"/>
              </a:rPr>
              <a:t>?</a:t>
            </a:r>
          </a:p>
        </p:txBody>
      </p:sp>
      <p:pic>
        <p:nvPicPr>
          <p:cNvPr id="20" name="Picture 2" descr="Conjunto de trabajador de oficina vector gratuito">
            <a:extLst>
              <a:ext uri="{FF2B5EF4-FFF2-40B4-BE49-F238E27FC236}">
                <a16:creationId xmlns:a16="http://schemas.microsoft.com/office/drawing/2014/main" id="{4765CA08-AF09-486E-B84C-5DADC78F67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19" t="4197" r="50000" b="73333"/>
          <a:stretch/>
        </p:blipFill>
        <p:spPr bwMode="auto">
          <a:xfrm>
            <a:off x="3486499" y="3022600"/>
            <a:ext cx="1250601" cy="1308100"/>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C9C500A7-9B94-4793-962E-8330CDA4516A}"/>
              </a:ext>
            </a:extLst>
          </p:cNvPr>
          <p:cNvSpPr txBox="1"/>
          <p:nvPr/>
        </p:nvSpPr>
        <p:spPr>
          <a:xfrm>
            <a:off x="3698865" y="2635190"/>
            <a:ext cx="825867" cy="400110"/>
          </a:xfrm>
          <a:prstGeom prst="rect">
            <a:avLst/>
          </a:prstGeom>
          <a:noFill/>
        </p:spPr>
        <p:txBody>
          <a:bodyPr wrap="none" rtlCol="0">
            <a:spAutoFit/>
          </a:bodyPr>
          <a:lstStyle/>
          <a:p>
            <a:r>
              <a:rPr lang="es-MX" sz="2000" dirty="0">
                <a:solidFill>
                  <a:schemeClr val="bg1"/>
                </a:solidFill>
                <a:latin typeface="Hind" panose="020B0604020202020204" charset="0"/>
                <a:cs typeface="Hind" panose="020B0604020202020204" charset="0"/>
              </a:rPr>
              <a:t>Datos</a:t>
            </a:r>
          </a:p>
        </p:txBody>
      </p:sp>
      <p:sp>
        <p:nvSpPr>
          <p:cNvPr id="22" name="Flecha: a la derecha 21">
            <a:extLst>
              <a:ext uri="{FF2B5EF4-FFF2-40B4-BE49-F238E27FC236}">
                <a16:creationId xmlns:a16="http://schemas.microsoft.com/office/drawing/2014/main" id="{B58A673C-F914-4502-8AE1-9C7372E0BE27}"/>
              </a:ext>
            </a:extLst>
          </p:cNvPr>
          <p:cNvSpPr/>
          <p:nvPr/>
        </p:nvSpPr>
        <p:spPr>
          <a:xfrm>
            <a:off x="2730500" y="3454400"/>
            <a:ext cx="635000" cy="484632"/>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77B12155-501C-460A-BB71-1C1A5892401A}"/>
              </a:ext>
            </a:extLst>
          </p:cNvPr>
          <p:cNvSpPr/>
          <p:nvPr/>
        </p:nvSpPr>
        <p:spPr>
          <a:xfrm>
            <a:off x="4972399" y="3434334"/>
            <a:ext cx="635000" cy="484632"/>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4" name="Picture 4" descr="Base de datos icono gratuito">
            <a:extLst>
              <a:ext uri="{FF2B5EF4-FFF2-40B4-BE49-F238E27FC236}">
                <a16:creationId xmlns:a16="http://schemas.microsoft.com/office/drawing/2014/main" id="{54CF55EE-8CEB-4E36-A227-D00CF6DC540F}"/>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19765" y="2835245"/>
            <a:ext cx="1530900" cy="153090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BCC219D4-11A1-4F0D-99B9-7D03D6627421}"/>
              </a:ext>
            </a:extLst>
          </p:cNvPr>
          <p:cNvSpPr txBox="1"/>
          <p:nvPr/>
        </p:nvSpPr>
        <p:spPr>
          <a:xfrm>
            <a:off x="6334986" y="2590800"/>
            <a:ext cx="500458" cy="400110"/>
          </a:xfrm>
          <a:prstGeom prst="rect">
            <a:avLst/>
          </a:prstGeom>
          <a:noFill/>
        </p:spPr>
        <p:txBody>
          <a:bodyPr wrap="none" rtlCol="0">
            <a:spAutoFit/>
          </a:bodyPr>
          <a:lstStyle/>
          <a:p>
            <a:r>
              <a:rPr lang="es-MX" sz="2000" dirty="0">
                <a:solidFill>
                  <a:schemeClr val="bg1"/>
                </a:solidFill>
                <a:latin typeface="Hind" panose="020B0604020202020204" charset="0"/>
                <a:cs typeface="Hind" panose="020B0604020202020204" charset="0"/>
              </a:rPr>
              <a:t>BD</a:t>
            </a:r>
          </a:p>
        </p:txBody>
      </p:sp>
    </p:spTree>
    <p:extLst>
      <p:ext uri="{BB962C8B-B14F-4D97-AF65-F5344CB8AC3E}">
        <p14:creationId xmlns:p14="http://schemas.microsoft.com/office/powerpoint/2010/main" val="95605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15" name="Google Shape;238;p21">
            <a:extLst>
              <a:ext uri="{FF2B5EF4-FFF2-40B4-BE49-F238E27FC236}">
                <a16:creationId xmlns:a16="http://schemas.microsoft.com/office/drawing/2014/main" id="{C5876005-5FFE-4425-9E2D-C1A0EF346AFB}"/>
              </a:ext>
            </a:extLst>
          </p:cNvPr>
          <p:cNvSpPr txBox="1">
            <a:spLocks/>
          </p:cNvSpPr>
          <p:nvPr/>
        </p:nvSpPr>
        <p:spPr>
          <a:xfrm>
            <a:off x="1735272" y="108665"/>
            <a:ext cx="5635200" cy="8824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s-MX" sz="4800" dirty="0"/>
              <a:t>TIPOS</a:t>
            </a:r>
            <a:endParaRPr lang="es-MX" sz="7200" dirty="0"/>
          </a:p>
        </p:txBody>
      </p:sp>
      <p:sp>
        <p:nvSpPr>
          <p:cNvPr id="6" name="CuadroTexto 5">
            <a:extLst>
              <a:ext uri="{FF2B5EF4-FFF2-40B4-BE49-F238E27FC236}">
                <a16:creationId xmlns:a16="http://schemas.microsoft.com/office/drawing/2014/main" id="{1C95B2F2-9DFC-408D-AF8D-4AAF5067A588}"/>
              </a:ext>
            </a:extLst>
          </p:cNvPr>
          <p:cNvSpPr txBox="1"/>
          <p:nvPr/>
        </p:nvSpPr>
        <p:spPr>
          <a:xfrm>
            <a:off x="1244600" y="1731718"/>
            <a:ext cx="6756400" cy="400110"/>
          </a:xfrm>
          <a:prstGeom prst="rect">
            <a:avLst/>
          </a:prstGeom>
          <a:noFill/>
        </p:spPr>
        <p:txBody>
          <a:bodyPr wrap="square" rtlCol="0">
            <a:spAutoFit/>
          </a:bodyPr>
          <a:lstStyle/>
          <a:p>
            <a:endParaRPr lang="es-MX" sz="2000" dirty="0">
              <a:solidFill>
                <a:schemeClr val="bg1"/>
              </a:solidFill>
              <a:latin typeface="Hind" panose="020B0604020202020204" charset="0"/>
              <a:cs typeface="Hind" panose="020B0604020202020204" charset="0"/>
            </a:endParaRPr>
          </a:p>
        </p:txBody>
      </p:sp>
      <p:sp>
        <p:nvSpPr>
          <p:cNvPr id="2" name="CuadroTexto 1">
            <a:extLst>
              <a:ext uri="{FF2B5EF4-FFF2-40B4-BE49-F238E27FC236}">
                <a16:creationId xmlns:a16="http://schemas.microsoft.com/office/drawing/2014/main" id="{CB858405-95A8-4345-9643-B98213187DAB}"/>
              </a:ext>
            </a:extLst>
          </p:cNvPr>
          <p:cNvSpPr txBox="1"/>
          <p:nvPr/>
        </p:nvSpPr>
        <p:spPr>
          <a:xfrm>
            <a:off x="1333598" y="991086"/>
            <a:ext cx="946093" cy="523220"/>
          </a:xfrm>
          <a:prstGeom prst="rect">
            <a:avLst/>
          </a:prstGeom>
          <a:noFill/>
        </p:spPr>
        <p:txBody>
          <a:bodyPr wrap="none" rtlCol="0">
            <a:spAutoFit/>
          </a:bodyPr>
          <a:lstStyle/>
          <a:p>
            <a:r>
              <a:rPr lang="es-MX" sz="2800" b="1" dirty="0">
                <a:solidFill>
                  <a:schemeClr val="bg1"/>
                </a:solidFill>
                <a:latin typeface="Hind" panose="020B0604020202020204" charset="0"/>
                <a:cs typeface="Hind" panose="020B0604020202020204" charset="0"/>
              </a:rPr>
              <a:t>MQL</a:t>
            </a:r>
          </a:p>
        </p:txBody>
      </p:sp>
      <p:pic>
        <p:nvPicPr>
          <p:cNvPr id="1026" name="Picture 2" descr="Concepto de subscripciÃ³n en estilo garabato vector gratuito">
            <a:extLst>
              <a:ext uri="{FF2B5EF4-FFF2-40B4-BE49-F238E27FC236}">
                <a16:creationId xmlns:a16="http://schemas.microsoft.com/office/drawing/2014/main" id="{275A6145-82E3-42E5-BE93-8996CAA35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816" y="2142000"/>
            <a:ext cx="2571750" cy="25717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4F48BA9B-D31C-4A36-9C7A-0E3B8A82350F}"/>
              </a:ext>
            </a:extLst>
          </p:cNvPr>
          <p:cNvSpPr txBox="1"/>
          <p:nvPr/>
        </p:nvSpPr>
        <p:spPr>
          <a:xfrm>
            <a:off x="5750798" y="991086"/>
            <a:ext cx="809837" cy="523220"/>
          </a:xfrm>
          <a:prstGeom prst="rect">
            <a:avLst/>
          </a:prstGeom>
          <a:noFill/>
        </p:spPr>
        <p:txBody>
          <a:bodyPr wrap="none" rtlCol="0">
            <a:spAutoFit/>
          </a:bodyPr>
          <a:lstStyle/>
          <a:p>
            <a:r>
              <a:rPr lang="es-MX" sz="2800" b="1" dirty="0">
                <a:solidFill>
                  <a:schemeClr val="bg1"/>
                </a:solidFill>
                <a:latin typeface="Hind" panose="020B0604020202020204" charset="0"/>
                <a:cs typeface="Hind" panose="020B0604020202020204" charset="0"/>
              </a:rPr>
              <a:t>SQL</a:t>
            </a:r>
          </a:p>
        </p:txBody>
      </p:sp>
      <p:pic>
        <p:nvPicPr>
          <p:cNvPr id="1028" name="Picture 4" descr="Negocios manos iconos financieros vector gratuito">
            <a:extLst>
              <a:ext uri="{FF2B5EF4-FFF2-40B4-BE49-F238E27FC236}">
                <a16:creationId xmlns:a16="http://schemas.microsoft.com/office/drawing/2014/main" id="{A8E4D612-9953-460C-8994-B987DF60CE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55" t="1728" r="50000" b="73828"/>
          <a:stretch/>
        </p:blipFill>
        <p:spPr bwMode="auto">
          <a:xfrm>
            <a:off x="5578435" y="2749350"/>
            <a:ext cx="1964400" cy="19644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D231D6D-D976-4ED0-8895-B4EBFC2CDB01}"/>
              </a:ext>
            </a:extLst>
          </p:cNvPr>
          <p:cNvSpPr txBox="1"/>
          <p:nvPr/>
        </p:nvSpPr>
        <p:spPr>
          <a:xfrm>
            <a:off x="860551" y="1470108"/>
            <a:ext cx="3501280" cy="461665"/>
          </a:xfrm>
          <a:prstGeom prst="rect">
            <a:avLst/>
          </a:prstGeom>
          <a:noFill/>
        </p:spPr>
        <p:txBody>
          <a:bodyPr wrap="none" rtlCol="0">
            <a:spAutoFit/>
          </a:bodyPr>
          <a:lstStyle/>
          <a:p>
            <a:r>
              <a:rPr lang="es-MX" sz="2400" b="1" dirty="0">
                <a:solidFill>
                  <a:schemeClr val="bg1"/>
                </a:solidFill>
                <a:latin typeface="Hind" panose="020B0604020202020204" charset="0"/>
                <a:cs typeface="Hind" panose="020B0604020202020204" charset="0"/>
              </a:rPr>
              <a:t>M</a:t>
            </a:r>
            <a:r>
              <a:rPr lang="es-MX" sz="2400" dirty="0">
                <a:solidFill>
                  <a:schemeClr val="bg1"/>
                </a:solidFill>
                <a:latin typeface="Hind" panose="020B0604020202020204" charset="0"/>
                <a:cs typeface="Hind" panose="020B0604020202020204" charset="0"/>
              </a:rPr>
              <a:t>arketing </a:t>
            </a:r>
            <a:r>
              <a:rPr lang="es-MX" sz="2400" b="1" dirty="0" err="1">
                <a:solidFill>
                  <a:schemeClr val="bg1"/>
                </a:solidFill>
                <a:latin typeface="Hind" panose="020B0604020202020204" charset="0"/>
                <a:cs typeface="Hind" panose="020B0604020202020204" charset="0"/>
              </a:rPr>
              <a:t>Q</a:t>
            </a:r>
            <a:r>
              <a:rPr lang="es-MX" sz="2400" dirty="0" err="1">
                <a:solidFill>
                  <a:schemeClr val="bg1"/>
                </a:solidFill>
                <a:latin typeface="Hind" panose="020B0604020202020204" charset="0"/>
                <a:cs typeface="Hind" panose="020B0604020202020204" charset="0"/>
              </a:rPr>
              <a:t>ualified</a:t>
            </a:r>
            <a:r>
              <a:rPr lang="es-MX" sz="2400" dirty="0">
                <a:solidFill>
                  <a:schemeClr val="bg1"/>
                </a:solidFill>
                <a:latin typeface="Hind" panose="020B0604020202020204" charset="0"/>
                <a:cs typeface="Hind" panose="020B0604020202020204" charset="0"/>
              </a:rPr>
              <a:t> </a:t>
            </a:r>
            <a:r>
              <a:rPr lang="es-MX" sz="2400" b="1" dirty="0">
                <a:solidFill>
                  <a:schemeClr val="bg1"/>
                </a:solidFill>
                <a:latin typeface="Hind" panose="020B0604020202020204" charset="0"/>
                <a:cs typeface="Hind" panose="020B0604020202020204" charset="0"/>
              </a:rPr>
              <a:t>L</a:t>
            </a:r>
            <a:r>
              <a:rPr lang="es-MX" sz="2400" dirty="0">
                <a:solidFill>
                  <a:schemeClr val="bg1"/>
                </a:solidFill>
                <a:latin typeface="Hind" panose="020B0604020202020204" charset="0"/>
                <a:cs typeface="Hind" panose="020B0604020202020204" charset="0"/>
              </a:rPr>
              <a:t>ead</a:t>
            </a:r>
          </a:p>
        </p:txBody>
      </p:sp>
      <p:sp>
        <p:nvSpPr>
          <p:cNvPr id="9" name="CuadroTexto 8">
            <a:extLst>
              <a:ext uri="{FF2B5EF4-FFF2-40B4-BE49-F238E27FC236}">
                <a16:creationId xmlns:a16="http://schemas.microsoft.com/office/drawing/2014/main" id="{67A42B51-E5CB-406F-9DA9-767BA64EBE83}"/>
              </a:ext>
            </a:extLst>
          </p:cNvPr>
          <p:cNvSpPr txBox="1"/>
          <p:nvPr/>
        </p:nvSpPr>
        <p:spPr>
          <a:xfrm>
            <a:off x="4800267" y="1470108"/>
            <a:ext cx="2828018" cy="461665"/>
          </a:xfrm>
          <a:prstGeom prst="rect">
            <a:avLst/>
          </a:prstGeom>
          <a:noFill/>
        </p:spPr>
        <p:txBody>
          <a:bodyPr wrap="none" rtlCol="0">
            <a:spAutoFit/>
          </a:bodyPr>
          <a:lstStyle/>
          <a:p>
            <a:r>
              <a:rPr lang="es-MX" sz="2400" b="1" dirty="0">
                <a:solidFill>
                  <a:schemeClr val="bg1"/>
                </a:solidFill>
                <a:latin typeface="Hind" panose="020B0604020202020204" charset="0"/>
                <a:cs typeface="Hind" panose="020B0604020202020204" charset="0"/>
              </a:rPr>
              <a:t>S</a:t>
            </a:r>
            <a:r>
              <a:rPr lang="es-MX" sz="2400" dirty="0">
                <a:solidFill>
                  <a:schemeClr val="bg1"/>
                </a:solidFill>
                <a:latin typeface="Hind" panose="020B0604020202020204" charset="0"/>
                <a:cs typeface="Hind" panose="020B0604020202020204" charset="0"/>
              </a:rPr>
              <a:t>ales </a:t>
            </a:r>
            <a:r>
              <a:rPr lang="es-MX" sz="2400" b="1" dirty="0" err="1">
                <a:solidFill>
                  <a:schemeClr val="bg1"/>
                </a:solidFill>
                <a:latin typeface="Hind" panose="020B0604020202020204" charset="0"/>
                <a:cs typeface="Hind" panose="020B0604020202020204" charset="0"/>
              </a:rPr>
              <a:t>Q</a:t>
            </a:r>
            <a:r>
              <a:rPr lang="es-MX" sz="2400" dirty="0" err="1">
                <a:solidFill>
                  <a:schemeClr val="bg1"/>
                </a:solidFill>
                <a:latin typeface="Hind" panose="020B0604020202020204" charset="0"/>
                <a:cs typeface="Hind" panose="020B0604020202020204" charset="0"/>
              </a:rPr>
              <a:t>ualified</a:t>
            </a:r>
            <a:r>
              <a:rPr lang="es-MX" sz="2400" dirty="0">
                <a:solidFill>
                  <a:schemeClr val="bg1"/>
                </a:solidFill>
                <a:latin typeface="Hind" panose="020B0604020202020204" charset="0"/>
                <a:cs typeface="Hind" panose="020B0604020202020204" charset="0"/>
              </a:rPr>
              <a:t> </a:t>
            </a:r>
            <a:r>
              <a:rPr lang="es-MX" sz="2400" b="1" dirty="0">
                <a:solidFill>
                  <a:schemeClr val="bg1"/>
                </a:solidFill>
                <a:latin typeface="Hind" panose="020B0604020202020204" charset="0"/>
                <a:cs typeface="Hind" panose="020B0604020202020204" charset="0"/>
              </a:rPr>
              <a:t>L</a:t>
            </a:r>
            <a:r>
              <a:rPr lang="es-MX" sz="2400" dirty="0">
                <a:solidFill>
                  <a:schemeClr val="bg1"/>
                </a:solidFill>
                <a:latin typeface="Hind" panose="020B0604020202020204" charset="0"/>
                <a:cs typeface="Hind" panose="020B0604020202020204" charset="0"/>
              </a:rPr>
              <a:t>ead</a:t>
            </a:r>
          </a:p>
        </p:txBody>
      </p:sp>
    </p:spTree>
    <p:extLst>
      <p:ext uri="{BB962C8B-B14F-4D97-AF65-F5344CB8AC3E}">
        <p14:creationId xmlns:p14="http://schemas.microsoft.com/office/powerpoint/2010/main" val="3984048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15" name="Google Shape;238;p21">
            <a:extLst>
              <a:ext uri="{FF2B5EF4-FFF2-40B4-BE49-F238E27FC236}">
                <a16:creationId xmlns:a16="http://schemas.microsoft.com/office/drawing/2014/main" id="{C5876005-5FFE-4425-9E2D-C1A0EF346AFB}"/>
              </a:ext>
            </a:extLst>
          </p:cNvPr>
          <p:cNvSpPr txBox="1">
            <a:spLocks/>
          </p:cNvSpPr>
          <p:nvPr/>
        </p:nvSpPr>
        <p:spPr>
          <a:xfrm>
            <a:off x="925435" y="429750"/>
            <a:ext cx="56352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endParaRPr lang="es-MX" sz="7200" dirty="0"/>
          </a:p>
        </p:txBody>
      </p:sp>
      <p:pic>
        <p:nvPicPr>
          <p:cNvPr id="2050" name="Picture 2" descr="Gmail icono gratuito">
            <a:extLst>
              <a:ext uri="{FF2B5EF4-FFF2-40B4-BE49-F238E27FC236}">
                <a16:creationId xmlns:a16="http://schemas.microsoft.com/office/drawing/2014/main" id="{0C5E866D-C223-4EF8-AB92-3DA273CDEA9C}"/>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553" y="714018"/>
            <a:ext cx="1589165" cy="15891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Ã¡ginas de destino seo sÃ­mbolo dentro de un cÃ­rculo icono gratuito">
            <a:extLst>
              <a:ext uri="{FF2B5EF4-FFF2-40B4-BE49-F238E27FC236}">
                <a16:creationId xmlns:a16="http://schemas.microsoft.com/office/drawing/2014/main" id="{E41E3586-81C6-46C3-ADDD-9146985136B7}"/>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70419" y="333365"/>
            <a:ext cx="1389117" cy="1389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ulario de acceso icono gratuito">
            <a:extLst>
              <a:ext uri="{FF2B5EF4-FFF2-40B4-BE49-F238E27FC236}">
                <a16:creationId xmlns:a16="http://schemas.microsoft.com/office/drawing/2014/main" id="{B1846C49-F4A5-44A9-8D64-35AE0FE3455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336153" y="860958"/>
            <a:ext cx="1234297" cy="12342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gistro de dominio icono gratuito">
            <a:extLst>
              <a:ext uri="{FF2B5EF4-FFF2-40B4-BE49-F238E27FC236}">
                <a16:creationId xmlns:a16="http://schemas.microsoft.com/office/drawing/2014/main" id="{29DA2350-4156-4C47-B300-3AA2EC748DC4}"/>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3395" y="2745720"/>
            <a:ext cx="1335550" cy="1335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es bases de datos de sÃ­mbolo icono gratuito">
            <a:extLst>
              <a:ext uri="{FF2B5EF4-FFF2-40B4-BE49-F238E27FC236}">
                <a16:creationId xmlns:a16="http://schemas.microsoft.com/office/drawing/2014/main" id="{9BAE7B94-72D8-43A3-ADEE-4F4BE2B01DC9}"/>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3853" y="2795826"/>
            <a:ext cx="1570494" cy="157049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17E6F73-0524-46FD-A2E5-4DA43CC7D859}"/>
              </a:ext>
            </a:extLst>
          </p:cNvPr>
          <p:cNvSpPr txBox="1"/>
          <p:nvPr/>
        </p:nvSpPr>
        <p:spPr>
          <a:xfrm>
            <a:off x="1160926" y="1743757"/>
            <a:ext cx="1245854" cy="369332"/>
          </a:xfrm>
          <a:prstGeom prst="rect">
            <a:avLst/>
          </a:prstGeom>
          <a:noFill/>
        </p:spPr>
        <p:txBody>
          <a:bodyPr wrap="none" rtlCol="0">
            <a:spAutoFit/>
          </a:bodyPr>
          <a:lstStyle/>
          <a:p>
            <a:r>
              <a:rPr lang="es-MX" sz="1800" b="1" dirty="0">
                <a:solidFill>
                  <a:schemeClr val="bg1"/>
                </a:solidFill>
                <a:latin typeface="Hind" panose="020B0604020202020204" charset="0"/>
                <a:cs typeface="Hind" panose="020B0604020202020204" charset="0"/>
              </a:rPr>
              <a:t>MAILINGS</a:t>
            </a:r>
            <a:endParaRPr lang="es-MX" sz="1800" dirty="0"/>
          </a:p>
        </p:txBody>
      </p:sp>
      <p:sp>
        <p:nvSpPr>
          <p:cNvPr id="3" name="CuadroTexto 2">
            <a:extLst>
              <a:ext uri="{FF2B5EF4-FFF2-40B4-BE49-F238E27FC236}">
                <a16:creationId xmlns:a16="http://schemas.microsoft.com/office/drawing/2014/main" id="{9C74891F-8000-4CD0-82C9-36EAF06979B1}"/>
              </a:ext>
            </a:extLst>
          </p:cNvPr>
          <p:cNvSpPr txBox="1"/>
          <p:nvPr/>
        </p:nvSpPr>
        <p:spPr>
          <a:xfrm>
            <a:off x="3373356" y="1617770"/>
            <a:ext cx="1802096" cy="369332"/>
          </a:xfrm>
          <a:prstGeom prst="rect">
            <a:avLst/>
          </a:prstGeom>
          <a:noFill/>
        </p:spPr>
        <p:txBody>
          <a:bodyPr wrap="none" rtlCol="0">
            <a:spAutoFit/>
          </a:bodyPr>
          <a:lstStyle/>
          <a:p>
            <a:r>
              <a:rPr lang="es-MX" sz="1800" b="1" dirty="0">
                <a:solidFill>
                  <a:schemeClr val="bg1"/>
                </a:solidFill>
                <a:latin typeface="Hind" panose="020B0604020202020204" charset="0"/>
                <a:cs typeface="Hind" panose="020B0604020202020204" charset="0"/>
              </a:rPr>
              <a:t>LANDING PAGE</a:t>
            </a:r>
          </a:p>
        </p:txBody>
      </p:sp>
      <p:sp>
        <p:nvSpPr>
          <p:cNvPr id="4" name="CuadroTexto 3">
            <a:extLst>
              <a:ext uri="{FF2B5EF4-FFF2-40B4-BE49-F238E27FC236}">
                <a16:creationId xmlns:a16="http://schemas.microsoft.com/office/drawing/2014/main" id="{AC27245B-27E1-4EE7-B481-A94567E51E68}"/>
              </a:ext>
            </a:extLst>
          </p:cNvPr>
          <p:cNvSpPr txBox="1"/>
          <p:nvPr/>
        </p:nvSpPr>
        <p:spPr>
          <a:xfrm>
            <a:off x="6046751" y="2127445"/>
            <a:ext cx="1744388" cy="369332"/>
          </a:xfrm>
          <a:prstGeom prst="rect">
            <a:avLst/>
          </a:prstGeom>
          <a:noFill/>
        </p:spPr>
        <p:txBody>
          <a:bodyPr wrap="none" rtlCol="0">
            <a:spAutoFit/>
          </a:bodyPr>
          <a:lstStyle/>
          <a:p>
            <a:r>
              <a:rPr lang="es-MX" sz="1800" b="1" dirty="0">
                <a:solidFill>
                  <a:schemeClr val="bg1"/>
                </a:solidFill>
                <a:latin typeface="Hind" panose="020B0604020202020204" charset="0"/>
                <a:cs typeface="Hind" panose="020B0604020202020204" charset="0"/>
              </a:rPr>
              <a:t>FORMULARIOS</a:t>
            </a:r>
            <a:endParaRPr lang="es-MX" sz="1800" dirty="0"/>
          </a:p>
        </p:txBody>
      </p:sp>
      <p:sp>
        <p:nvSpPr>
          <p:cNvPr id="5" name="CuadroTexto 4">
            <a:extLst>
              <a:ext uri="{FF2B5EF4-FFF2-40B4-BE49-F238E27FC236}">
                <a16:creationId xmlns:a16="http://schemas.microsoft.com/office/drawing/2014/main" id="{4759877B-5561-42F0-84A2-1BED2667FA35}"/>
              </a:ext>
            </a:extLst>
          </p:cNvPr>
          <p:cNvSpPr txBox="1"/>
          <p:nvPr/>
        </p:nvSpPr>
        <p:spPr>
          <a:xfrm>
            <a:off x="5254194" y="4087600"/>
            <a:ext cx="2933816" cy="646331"/>
          </a:xfrm>
          <a:prstGeom prst="rect">
            <a:avLst/>
          </a:prstGeom>
          <a:noFill/>
        </p:spPr>
        <p:txBody>
          <a:bodyPr wrap="none" rtlCol="0">
            <a:spAutoFit/>
          </a:bodyPr>
          <a:lstStyle/>
          <a:p>
            <a:r>
              <a:rPr lang="es-MX" sz="1800" b="1" dirty="0">
                <a:solidFill>
                  <a:schemeClr val="bg1"/>
                </a:solidFill>
                <a:latin typeface="Hind" panose="020B0604020202020204" charset="0"/>
                <a:cs typeface="Hind" panose="020B0604020202020204" charset="0"/>
              </a:rPr>
              <a:t>APLICACIONES WEB PARA</a:t>
            </a:r>
          </a:p>
          <a:p>
            <a:r>
              <a:rPr lang="es-MX" sz="1800" b="1" dirty="0">
                <a:solidFill>
                  <a:schemeClr val="bg1"/>
                </a:solidFill>
                <a:latin typeface="Hind" panose="020B0604020202020204" charset="0"/>
                <a:cs typeface="Hind" panose="020B0604020202020204" charset="0"/>
              </a:rPr>
              <a:t>ALOJAR ESTOS CLIENTES</a:t>
            </a:r>
          </a:p>
        </p:txBody>
      </p:sp>
      <p:sp>
        <p:nvSpPr>
          <p:cNvPr id="7" name="CuadroTexto 6">
            <a:extLst>
              <a:ext uri="{FF2B5EF4-FFF2-40B4-BE49-F238E27FC236}">
                <a16:creationId xmlns:a16="http://schemas.microsoft.com/office/drawing/2014/main" id="{B33FE0C7-589A-4900-890C-49D2815F32C5}"/>
              </a:ext>
            </a:extLst>
          </p:cNvPr>
          <p:cNvSpPr txBox="1"/>
          <p:nvPr/>
        </p:nvSpPr>
        <p:spPr>
          <a:xfrm>
            <a:off x="1642404" y="4489631"/>
            <a:ext cx="1853392" cy="369332"/>
          </a:xfrm>
          <a:prstGeom prst="rect">
            <a:avLst/>
          </a:prstGeom>
          <a:noFill/>
        </p:spPr>
        <p:txBody>
          <a:bodyPr wrap="none" rtlCol="0">
            <a:spAutoFit/>
          </a:bodyPr>
          <a:lstStyle/>
          <a:p>
            <a:r>
              <a:rPr lang="es-MX" sz="1800" b="1" dirty="0">
                <a:solidFill>
                  <a:schemeClr val="bg1"/>
                </a:solidFill>
                <a:latin typeface="Hind" panose="020B0604020202020204" charset="0"/>
                <a:cs typeface="Hind" panose="020B0604020202020204" charset="0"/>
              </a:rPr>
              <a:t>BASE DE DATOS</a:t>
            </a:r>
          </a:p>
        </p:txBody>
      </p:sp>
    </p:spTree>
    <p:extLst>
      <p:ext uri="{BB962C8B-B14F-4D97-AF65-F5344CB8AC3E}">
        <p14:creationId xmlns:p14="http://schemas.microsoft.com/office/powerpoint/2010/main" val="3303774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27</a:t>
            </a:fld>
            <a:endParaRPr lang="es-MX"/>
          </a:p>
        </p:txBody>
      </p:sp>
      <p:sp>
        <p:nvSpPr>
          <p:cNvPr id="3" name="Google Shape;238;p21">
            <a:extLst>
              <a:ext uri="{FF2B5EF4-FFF2-40B4-BE49-F238E27FC236}">
                <a16:creationId xmlns:a16="http://schemas.microsoft.com/office/drawing/2014/main" id="{5BA1E331-6F98-4E7D-A12F-7E05C27B8BF1}"/>
              </a:ext>
            </a:extLst>
          </p:cNvPr>
          <p:cNvSpPr txBox="1">
            <a:spLocks/>
          </p:cNvSpPr>
          <p:nvPr/>
        </p:nvSpPr>
        <p:spPr>
          <a:xfrm>
            <a:off x="995507" y="0"/>
            <a:ext cx="5635200" cy="85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MX" sz="4000" dirty="0" err="1"/>
              <a:t>Mailing</a:t>
            </a:r>
            <a:endParaRPr lang="es-MX" sz="4000" dirty="0"/>
          </a:p>
        </p:txBody>
      </p:sp>
      <p:sp>
        <p:nvSpPr>
          <p:cNvPr id="4" name="Rectángulo 3">
            <a:extLst>
              <a:ext uri="{FF2B5EF4-FFF2-40B4-BE49-F238E27FC236}">
                <a16:creationId xmlns:a16="http://schemas.microsoft.com/office/drawing/2014/main" id="{01C2A3A5-B35E-45A3-8071-17F5DEFB740A}"/>
              </a:ext>
            </a:extLst>
          </p:cNvPr>
          <p:cNvSpPr/>
          <p:nvPr/>
        </p:nvSpPr>
        <p:spPr>
          <a:xfrm>
            <a:off x="3338525" y="171870"/>
            <a:ext cx="4572000" cy="1569660"/>
          </a:xfrm>
          <a:prstGeom prst="rect">
            <a:avLst/>
          </a:prstGeom>
        </p:spPr>
        <p:txBody>
          <a:bodyPr>
            <a:spAutoFit/>
          </a:bodyPr>
          <a:lstStyle/>
          <a:p>
            <a:r>
              <a:rPr lang="es-MX" sz="2400" dirty="0">
                <a:solidFill>
                  <a:schemeClr val="bg1"/>
                </a:solidFill>
                <a:latin typeface="Hind" panose="020B0604020202020204" charset="0"/>
                <a:cs typeface="Hind" panose="020B0604020202020204" charset="0"/>
              </a:rPr>
              <a:t>Medio de comunicación entre una parte emisora, promocional o de venta, informativo, de contacto</a:t>
            </a:r>
          </a:p>
        </p:txBody>
      </p:sp>
      <p:pic>
        <p:nvPicPr>
          <p:cNvPr id="11268" name="Picture 4" descr="Plantillas email marketing eficaces">
            <a:extLst>
              <a:ext uri="{FF2B5EF4-FFF2-40B4-BE49-F238E27FC236}">
                <a16:creationId xmlns:a16="http://schemas.microsoft.com/office/drawing/2014/main" id="{C8EBDA40-9F52-4763-B1CB-BCD9CED989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69" r="32031"/>
          <a:stretch/>
        </p:blipFill>
        <p:spPr bwMode="auto">
          <a:xfrm>
            <a:off x="995507" y="1060450"/>
            <a:ext cx="2343018" cy="3975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4EB8776-760C-4C88-BA88-8FAA51E0565C}"/>
              </a:ext>
            </a:extLst>
          </p:cNvPr>
          <p:cNvSpPr/>
          <p:nvPr/>
        </p:nvSpPr>
        <p:spPr>
          <a:xfrm>
            <a:off x="3519477" y="1865046"/>
            <a:ext cx="4572000" cy="3046988"/>
          </a:xfrm>
          <a:prstGeom prst="rect">
            <a:avLst/>
          </a:prstGeom>
        </p:spPr>
        <p:txBody>
          <a:bodyPr>
            <a:spAutoFit/>
          </a:bodyPr>
          <a:lstStyle/>
          <a:p>
            <a:pPr marL="342900" indent="-342900">
              <a:buFontTx/>
              <a:buChar char="-"/>
            </a:pPr>
            <a:r>
              <a:rPr lang="es-MX" sz="2400" b="1" dirty="0">
                <a:solidFill>
                  <a:schemeClr val="bg1"/>
                </a:solidFill>
                <a:latin typeface="Hind" panose="020B0604020202020204" charset="0"/>
                <a:cs typeface="Hind" panose="020B0604020202020204" charset="0"/>
              </a:rPr>
              <a:t>Logo Marca</a:t>
            </a:r>
          </a:p>
          <a:p>
            <a:pPr marL="342900" indent="-342900">
              <a:buFontTx/>
              <a:buChar char="-"/>
            </a:pPr>
            <a:r>
              <a:rPr lang="es-MX" sz="2400" b="1" dirty="0">
                <a:solidFill>
                  <a:schemeClr val="bg1"/>
                </a:solidFill>
                <a:latin typeface="Hind" panose="020B0604020202020204" charset="0"/>
                <a:cs typeface="Hind" panose="020B0604020202020204" charset="0"/>
              </a:rPr>
              <a:t>CTA</a:t>
            </a:r>
          </a:p>
          <a:p>
            <a:pPr marL="342900" indent="-342900">
              <a:buFontTx/>
              <a:buChar char="-"/>
            </a:pPr>
            <a:r>
              <a:rPr lang="es-MX" sz="2400" b="1" dirty="0" err="1">
                <a:solidFill>
                  <a:schemeClr val="bg1"/>
                </a:solidFill>
                <a:latin typeface="Hind" panose="020B0604020202020204" charset="0"/>
                <a:cs typeface="Hind" panose="020B0604020202020204" charset="0"/>
              </a:rPr>
              <a:t>Footer</a:t>
            </a:r>
            <a:r>
              <a:rPr lang="es-MX" sz="2400" b="1" dirty="0">
                <a:solidFill>
                  <a:schemeClr val="bg1"/>
                </a:solidFill>
                <a:latin typeface="Hind" panose="020B0604020202020204" charset="0"/>
                <a:cs typeface="Hind" panose="020B0604020202020204" charset="0"/>
              </a:rPr>
              <a:t> RSS</a:t>
            </a:r>
          </a:p>
          <a:p>
            <a:pPr marL="342900" indent="-342900">
              <a:buFontTx/>
              <a:buChar char="-"/>
            </a:pPr>
            <a:endParaRPr lang="es-MX" sz="2400" b="1" dirty="0">
              <a:solidFill>
                <a:schemeClr val="bg1"/>
              </a:solidFill>
              <a:latin typeface="Hind" panose="020B0604020202020204" charset="0"/>
              <a:cs typeface="Hind" panose="020B0604020202020204" charset="0"/>
            </a:endParaRPr>
          </a:p>
          <a:p>
            <a:r>
              <a:rPr lang="es-MX" sz="2400" dirty="0">
                <a:solidFill>
                  <a:schemeClr val="bg1"/>
                </a:solidFill>
                <a:latin typeface="Hind" panose="020B0604020202020204" charset="0"/>
                <a:cs typeface="Hind" panose="020B0604020202020204" charset="0"/>
              </a:rPr>
              <a:t>UTM</a:t>
            </a:r>
          </a:p>
          <a:p>
            <a:r>
              <a:rPr lang="es-MX" sz="1800" dirty="0">
                <a:solidFill>
                  <a:schemeClr val="bg1"/>
                </a:solidFill>
                <a:latin typeface="Hind" panose="020B0604020202020204" charset="0"/>
                <a:cs typeface="Hind" panose="020B0604020202020204" charset="0"/>
              </a:rPr>
              <a:t>https://jmikepm.github.io/iscmk/?utm_source=newsletter&amp;utm_medium=CPC&amp;utm_content=lnkbanner1&amp;utm_term=talleritsh&amp;utm_campaign=tallerNL1905</a:t>
            </a:r>
          </a:p>
        </p:txBody>
      </p:sp>
    </p:spTree>
    <p:extLst>
      <p:ext uri="{BB962C8B-B14F-4D97-AF65-F5344CB8AC3E}">
        <p14:creationId xmlns:p14="http://schemas.microsoft.com/office/powerpoint/2010/main" val="1893083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28</a:t>
            </a:fld>
            <a:endParaRPr lang="es-MX"/>
          </a:p>
        </p:txBody>
      </p:sp>
      <p:sp>
        <p:nvSpPr>
          <p:cNvPr id="3" name="Google Shape;238;p21">
            <a:extLst>
              <a:ext uri="{FF2B5EF4-FFF2-40B4-BE49-F238E27FC236}">
                <a16:creationId xmlns:a16="http://schemas.microsoft.com/office/drawing/2014/main" id="{5BA1E331-6F98-4E7D-A12F-7E05C27B8BF1}"/>
              </a:ext>
            </a:extLst>
          </p:cNvPr>
          <p:cNvSpPr txBox="1">
            <a:spLocks/>
          </p:cNvSpPr>
          <p:nvPr/>
        </p:nvSpPr>
        <p:spPr>
          <a:xfrm>
            <a:off x="436707" y="0"/>
            <a:ext cx="5635200" cy="85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MX" sz="4000" dirty="0"/>
              <a:t>Formularios</a:t>
            </a:r>
          </a:p>
        </p:txBody>
      </p:sp>
      <p:sp>
        <p:nvSpPr>
          <p:cNvPr id="4" name="Rectángulo 3">
            <a:extLst>
              <a:ext uri="{FF2B5EF4-FFF2-40B4-BE49-F238E27FC236}">
                <a16:creationId xmlns:a16="http://schemas.microsoft.com/office/drawing/2014/main" id="{01C2A3A5-B35E-45A3-8071-17F5DEFB740A}"/>
              </a:ext>
            </a:extLst>
          </p:cNvPr>
          <p:cNvSpPr/>
          <p:nvPr/>
        </p:nvSpPr>
        <p:spPr>
          <a:xfrm>
            <a:off x="3338525" y="171870"/>
            <a:ext cx="4752952" cy="1446550"/>
          </a:xfrm>
          <a:prstGeom prst="rect">
            <a:avLst/>
          </a:prstGeom>
        </p:spPr>
        <p:txBody>
          <a:bodyPr wrap="square">
            <a:spAutoFit/>
          </a:bodyPr>
          <a:lstStyle/>
          <a:p>
            <a:r>
              <a:rPr lang="es-MX" sz="2200" dirty="0">
                <a:solidFill>
                  <a:schemeClr val="bg1"/>
                </a:solidFill>
                <a:latin typeface="Hind" panose="020B0604020202020204" charset="0"/>
                <a:cs typeface="Hind" panose="020B0604020202020204" charset="0"/>
              </a:rPr>
              <a:t>Recursos que permiten generar leads, con los campos necesarios para poder contactarlo: nombre, email, teléfono, dirección</a:t>
            </a:r>
          </a:p>
        </p:txBody>
      </p:sp>
      <p:sp>
        <p:nvSpPr>
          <p:cNvPr id="8" name="Rectángulo 7">
            <a:extLst>
              <a:ext uri="{FF2B5EF4-FFF2-40B4-BE49-F238E27FC236}">
                <a16:creationId xmlns:a16="http://schemas.microsoft.com/office/drawing/2014/main" id="{A4EB8776-760C-4C88-BA88-8FAA51E0565C}"/>
              </a:ext>
            </a:extLst>
          </p:cNvPr>
          <p:cNvSpPr/>
          <p:nvPr/>
        </p:nvSpPr>
        <p:spPr>
          <a:xfrm>
            <a:off x="4087825" y="3035637"/>
            <a:ext cx="4572000" cy="1569660"/>
          </a:xfrm>
          <a:prstGeom prst="rect">
            <a:avLst/>
          </a:prstGeom>
        </p:spPr>
        <p:txBody>
          <a:bodyPr>
            <a:spAutoFit/>
          </a:bodyPr>
          <a:lstStyle/>
          <a:p>
            <a:r>
              <a:rPr lang="es-MX" sz="2400" dirty="0">
                <a:solidFill>
                  <a:schemeClr val="bg1"/>
                </a:solidFill>
                <a:latin typeface="Hind" panose="020B0604020202020204" charset="0"/>
                <a:cs typeface="Hind" panose="020B0604020202020204" charset="0"/>
              </a:rPr>
              <a:t>UTM</a:t>
            </a:r>
          </a:p>
          <a:p>
            <a:r>
              <a:rPr lang="es-MX" sz="1800" dirty="0">
                <a:solidFill>
                  <a:schemeClr val="bg1"/>
                </a:solidFill>
                <a:latin typeface="Hind" panose="020B0604020202020204" charset="0"/>
                <a:cs typeface="Hind" panose="020B0604020202020204" charset="0"/>
              </a:rPr>
              <a:t>https://jmikepm.github.io/iscmk/registro?utm_source=newsletter&amp;utm_medium=CPC&amp;utm_content=lnkbtnregister&amp;utm_term=talleritsh&amp;utm_campaign=tallerNL1905</a:t>
            </a:r>
          </a:p>
        </p:txBody>
      </p:sp>
      <p:pic>
        <p:nvPicPr>
          <p:cNvPr id="14338" name="Picture 2" descr="https://lh6.googleusercontent.com/Mbi9mOeeoSnanUrdkUF6dmlUI08Azn7qufpGlQoAfMyb7L5rF1d6ivgGr3tvcBvtBs1RT7MuiHtOt95z_HEGbNvA48HmCxW60NUp0lVivDihmJaDSVv6ExqlxRg_HQ">
            <a:extLst>
              <a:ext uri="{FF2B5EF4-FFF2-40B4-BE49-F238E27FC236}">
                <a16:creationId xmlns:a16="http://schemas.microsoft.com/office/drawing/2014/main" id="{99BA4801-EFC1-4DB7-ADDC-0544C5C03E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88" r="10566" b="7800"/>
          <a:stretch/>
        </p:blipFill>
        <p:spPr bwMode="auto">
          <a:xfrm>
            <a:off x="1052523" y="1577975"/>
            <a:ext cx="2909877"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717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29</a:t>
            </a:fld>
            <a:endParaRPr lang="es-MX"/>
          </a:p>
        </p:txBody>
      </p:sp>
      <p:sp>
        <p:nvSpPr>
          <p:cNvPr id="3" name="Google Shape;238;p21">
            <a:extLst>
              <a:ext uri="{FF2B5EF4-FFF2-40B4-BE49-F238E27FC236}">
                <a16:creationId xmlns:a16="http://schemas.microsoft.com/office/drawing/2014/main" id="{5BA1E331-6F98-4E7D-A12F-7E05C27B8BF1}"/>
              </a:ext>
            </a:extLst>
          </p:cNvPr>
          <p:cNvSpPr txBox="1">
            <a:spLocks/>
          </p:cNvSpPr>
          <p:nvPr/>
        </p:nvSpPr>
        <p:spPr>
          <a:xfrm>
            <a:off x="195407" y="442659"/>
            <a:ext cx="5635200" cy="85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MX" sz="4000" dirty="0" err="1"/>
              <a:t>Landing</a:t>
            </a:r>
            <a:r>
              <a:rPr lang="es-MX" sz="4000" dirty="0"/>
              <a:t> Page</a:t>
            </a:r>
          </a:p>
        </p:txBody>
      </p:sp>
      <p:sp>
        <p:nvSpPr>
          <p:cNvPr id="4" name="Rectángulo 3">
            <a:extLst>
              <a:ext uri="{FF2B5EF4-FFF2-40B4-BE49-F238E27FC236}">
                <a16:creationId xmlns:a16="http://schemas.microsoft.com/office/drawing/2014/main" id="{01C2A3A5-B35E-45A3-8071-17F5DEFB740A}"/>
              </a:ext>
            </a:extLst>
          </p:cNvPr>
          <p:cNvSpPr/>
          <p:nvPr/>
        </p:nvSpPr>
        <p:spPr>
          <a:xfrm>
            <a:off x="4195641" y="168186"/>
            <a:ext cx="4752952" cy="1015663"/>
          </a:xfrm>
          <a:prstGeom prst="rect">
            <a:avLst/>
          </a:prstGeom>
        </p:spPr>
        <p:txBody>
          <a:bodyPr wrap="square">
            <a:spAutoFit/>
          </a:bodyPr>
          <a:lstStyle/>
          <a:p>
            <a:r>
              <a:rPr lang="es-MX" sz="2000" b="1" dirty="0">
                <a:solidFill>
                  <a:schemeClr val="bg1"/>
                </a:solidFill>
                <a:latin typeface="Hind" panose="020B0604020202020204" charset="0"/>
                <a:cs typeface="Hind" panose="020B0604020202020204" charset="0"/>
              </a:rPr>
              <a:t>Es una página web diseñada específicamente para convertir visitantes en leads.</a:t>
            </a:r>
          </a:p>
        </p:txBody>
      </p:sp>
      <p:pic>
        <p:nvPicPr>
          <p:cNvPr id="3074" name="Picture 2" descr="https://lh3.googleusercontent.com/gtfMjVHVnm47eTQrrdssNDLWUHhtHQWlk6k5lIsB7Lm63USQQt_h_1Mk2KoOejvG6TMjswabbVGg0ROW15OPmcsYx02aK7MFXCoiDTKisXR7TOnyO9VDcm83vtY6zg">
            <a:extLst>
              <a:ext uri="{FF2B5EF4-FFF2-40B4-BE49-F238E27FC236}">
                <a16:creationId xmlns:a16="http://schemas.microsoft.com/office/drawing/2014/main" id="{B7A5EF4D-C2EA-4869-83CE-4BA16582DFFE}"/>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25280" b="23755"/>
          <a:stretch/>
        </p:blipFill>
        <p:spPr bwMode="auto">
          <a:xfrm>
            <a:off x="1150596" y="1861056"/>
            <a:ext cx="6342404" cy="142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3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CuadroTexto 1">
            <a:extLst>
              <a:ext uri="{FF2B5EF4-FFF2-40B4-BE49-F238E27FC236}">
                <a16:creationId xmlns:a16="http://schemas.microsoft.com/office/drawing/2014/main" id="{8B61DD18-0019-43DE-885D-F8590083C832}"/>
              </a:ext>
            </a:extLst>
          </p:cNvPr>
          <p:cNvSpPr txBox="1"/>
          <p:nvPr/>
        </p:nvSpPr>
        <p:spPr>
          <a:xfrm>
            <a:off x="1358900" y="411063"/>
            <a:ext cx="4889500" cy="4770537"/>
          </a:xfrm>
          <a:prstGeom prst="rect">
            <a:avLst/>
          </a:prstGeom>
          <a:noFill/>
        </p:spPr>
        <p:txBody>
          <a:bodyPr wrap="square" rtlCol="0">
            <a:spAutoFit/>
          </a:bodyPr>
          <a:lstStyle/>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¿Que es un desarrollador web?</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Marketing Digital</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Potencial de Crecimiento</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Como  hacer marketing digital</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Métricas de Marketing Digital</a:t>
            </a:r>
          </a:p>
          <a:p>
            <a:pPr marL="285750" indent="-285750">
              <a:buFont typeface="Courier New" panose="02070309020205020404" pitchFamily="49" charset="0"/>
              <a:buChar char="o"/>
            </a:pPr>
            <a:r>
              <a:rPr lang="es-MX" sz="1800" b="1" dirty="0" err="1">
                <a:solidFill>
                  <a:schemeClr val="bg1"/>
                </a:solidFill>
                <a:latin typeface="Hind" panose="020B0604020202020204" charset="0"/>
                <a:cs typeface="Hind" panose="020B0604020202020204" charset="0"/>
              </a:rPr>
              <a:t>Metodologia</a:t>
            </a:r>
            <a:r>
              <a:rPr lang="es-MX" sz="1800" b="1" dirty="0">
                <a:solidFill>
                  <a:schemeClr val="bg1"/>
                </a:solidFill>
                <a:latin typeface="Hind" panose="020B0604020202020204" charset="0"/>
                <a:cs typeface="Hind" panose="020B0604020202020204" charset="0"/>
              </a:rPr>
              <a:t> </a:t>
            </a:r>
            <a:r>
              <a:rPr lang="es-MX" sz="1800" b="1" dirty="0" err="1">
                <a:solidFill>
                  <a:schemeClr val="bg1"/>
                </a:solidFill>
                <a:latin typeface="Hind" panose="020B0604020202020204" charset="0"/>
                <a:cs typeface="Hind" panose="020B0604020202020204" charset="0"/>
              </a:rPr>
              <a:t>Inbound</a:t>
            </a:r>
            <a:endParaRPr lang="es-MX" sz="1800" b="1" dirty="0">
              <a:solidFill>
                <a:schemeClr val="bg1"/>
              </a:solidFill>
              <a:latin typeface="Hind" panose="020B0604020202020204" charset="0"/>
              <a:cs typeface="Hind" panose="020B0604020202020204" charset="0"/>
            </a:endParaRP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CRM</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Lead</a:t>
            </a:r>
          </a:p>
          <a:p>
            <a:pPr marL="285750" indent="-285750">
              <a:buFont typeface="Courier New" panose="02070309020205020404" pitchFamily="49" charset="0"/>
              <a:buChar char="o"/>
            </a:pPr>
            <a:r>
              <a:rPr lang="es-MX" sz="1800" b="1" dirty="0" err="1">
                <a:solidFill>
                  <a:schemeClr val="bg1"/>
                </a:solidFill>
                <a:latin typeface="Hind" panose="020B0604020202020204" charset="0"/>
                <a:cs typeface="Hind" panose="020B0604020202020204" charset="0"/>
              </a:rPr>
              <a:t>Mailing</a:t>
            </a:r>
            <a:endParaRPr lang="es-MX" sz="1800" b="1" dirty="0">
              <a:solidFill>
                <a:schemeClr val="bg1"/>
              </a:solidFill>
              <a:latin typeface="Hind" panose="020B0604020202020204" charset="0"/>
              <a:cs typeface="Hind" panose="020B0604020202020204" charset="0"/>
            </a:endParaRP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Formulario</a:t>
            </a:r>
          </a:p>
          <a:p>
            <a:pPr marL="285750" indent="-285750">
              <a:buFont typeface="Courier New" panose="02070309020205020404" pitchFamily="49" charset="0"/>
              <a:buChar char="o"/>
            </a:pPr>
            <a:r>
              <a:rPr lang="es-MX" sz="1800" b="1" dirty="0" err="1">
                <a:solidFill>
                  <a:schemeClr val="bg1"/>
                </a:solidFill>
                <a:latin typeface="Hind" panose="020B0604020202020204" charset="0"/>
                <a:cs typeface="Hind" panose="020B0604020202020204" charset="0"/>
              </a:rPr>
              <a:t>Landing</a:t>
            </a:r>
            <a:r>
              <a:rPr lang="es-MX" sz="1800" b="1" dirty="0">
                <a:solidFill>
                  <a:schemeClr val="bg1"/>
                </a:solidFill>
                <a:latin typeface="Hind" panose="020B0604020202020204" charset="0"/>
                <a:cs typeface="Hind" panose="020B0604020202020204" charset="0"/>
              </a:rPr>
              <a:t> Page</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Aplicación Web</a:t>
            </a: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SEO</a:t>
            </a:r>
          </a:p>
          <a:p>
            <a:pPr marL="285750" indent="-285750">
              <a:buFont typeface="Courier New" panose="02070309020205020404" pitchFamily="49" charset="0"/>
              <a:buChar char="o"/>
            </a:pPr>
            <a:r>
              <a:rPr lang="es-MX" sz="1800" b="1" dirty="0" err="1">
                <a:solidFill>
                  <a:schemeClr val="bg1"/>
                </a:solidFill>
                <a:latin typeface="Hind" panose="020B0604020202020204" charset="0"/>
                <a:cs typeface="Hind" panose="020B0604020202020204" charset="0"/>
              </a:rPr>
              <a:t>On-Site</a:t>
            </a:r>
            <a:endParaRPr lang="es-MX" sz="1800" b="1" dirty="0">
              <a:solidFill>
                <a:schemeClr val="bg1"/>
              </a:solidFill>
              <a:latin typeface="Hind" panose="020B0604020202020204" charset="0"/>
              <a:cs typeface="Hind" panose="020B0604020202020204" charset="0"/>
            </a:endParaRPr>
          </a:p>
          <a:p>
            <a:pPr marL="285750" indent="-285750">
              <a:buFont typeface="Courier New" panose="02070309020205020404" pitchFamily="49" charset="0"/>
              <a:buChar char="o"/>
            </a:pPr>
            <a:r>
              <a:rPr lang="es-MX" sz="1800" b="1" dirty="0">
                <a:solidFill>
                  <a:schemeClr val="bg1"/>
                </a:solidFill>
                <a:latin typeface="Hind" panose="020B0604020202020204" charset="0"/>
                <a:cs typeface="Hind" panose="020B0604020202020204" charset="0"/>
              </a:rPr>
              <a:t>Off-</a:t>
            </a:r>
            <a:r>
              <a:rPr lang="es-MX" sz="1800" b="1" dirty="0" err="1">
                <a:solidFill>
                  <a:schemeClr val="bg1"/>
                </a:solidFill>
                <a:latin typeface="Hind" panose="020B0604020202020204" charset="0"/>
                <a:cs typeface="Hind" panose="020B0604020202020204" charset="0"/>
              </a:rPr>
              <a:t>Site</a:t>
            </a:r>
            <a:endParaRPr lang="es-MX" sz="1800" b="1" dirty="0">
              <a:solidFill>
                <a:schemeClr val="bg1"/>
              </a:solidFill>
              <a:latin typeface="Hind" panose="020B0604020202020204" charset="0"/>
              <a:cs typeface="Hind" panose="020B0604020202020204" charset="0"/>
            </a:endParaRPr>
          </a:p>
          <a:p>
            <a:pPr marL="285750" indent="-285750">
              <a:buFont typeface="Courier New" panose="02070309020205020404" pitchFamily="49" charset="0"/>
              <a:buChar char="o"/>
            </a:pPr>
            <a:r>
              <a:rPr lang="es-MX" sz="1800" b="1" dirty="0" err="1">
                <a:solidFill>
                  <a:schemeClr val="bg1"/>
                </a:solidFill>
                <a:latin typeface="Hind" panose="020B0604020202020204" charset="0"/>
                <a:cs typeface="Hind" panose="020B0604020202020204" charset="0"/>
              </a:rPr>
              <a:t>Analytics</a:t>
            </a:r>
            <a:endParaRPr lang="es-MX" sz="1800" b="1" dirty="0">
              <a:solidFill>
                <a:schemeClr val="bg1"/>
              </a:solidFill>
              <a:latin typeface="Hind" panose="020B0604020202020204" charset="0"/>
              <a:cs typeface="Hind" panose="020B0604020202020204" charset="0"/>
            </a:endParaRPr>
          </a:p>
          <a:p>
            <a:pPr marL="285750" indent="-285750">
              <a:buFont typeface="Courier New" panose="02070309020205020404" pitchFamily="49" charset="0"/>
              <a:buChar char="o"/>
            </a:pPr>
            <a:endParaRPr lang="es-MX" sz="1600" b="1" dirty="0">
              <a:solidFill>
                <a:schemeClr val="bg1"/>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1615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30</a:t>
            </a:fld>
            <a:endParaRPr lang="es-MX"/>
          </a:p>
        </p:txBody>
      </p:sp>
      <p:sp>
        <p:nvSpPr>
          <p:cNvPr id="3" name="Google Shape;238;p21">
            <a:extLst>
              <a:ext uri="{FF2B5EF4-FFF2-40B4-BE49-F238E27FC236}">
                <a16:creationId xmlns:a16="http://schemas.microsoft.com/office/drawing/2014/main" id="{5BA1E331-6F98-4E7D-A12F-7E05C27B8BF1}"/>
              </a:ext>
            </a:extLst>
          </p:cNvPr>
          <p:cNvSpPr txBox="1">
            <a:spLocks/>
          </p:cNvSpPr>
          <p:nvPr/>
        </p:nvSpPr>
        <p:spPr>
          <a:xfrm>
            <a:off x="0" y="468059"/>
            <a:ext cx="5635200" cy="85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s-MX" sz="4000" dirty="0"/>
              <a:t>Aplicación Wb</a:t>
            </a:r>
          </a:p>
        </p:txBody>
      </p:sp>
      <p:sp>
        <p:nvSpPr>
          <p:cNvPr id="4" name="Rectángulo 3">
            <a:extLst>
              <a:ext uri="{FF2B5EF4-FFF2-40B4-BE49-F238E27FC236}">
                <a16:creationId xmlns:a16="http://schemas.microsoft.com/office/drawing/2014/main" id="{01C2A3A5-B35E-45A3-8071-17F5DEFB740A}"/>
              </a:ext>
            </a:extLst>
          </p:cNvPr>
          <p:cNvSpPr/>
          <p:nvPr/>
        </p:nvSpPr>
        <p:spPr>
          <a:xfrm>
            <a:off x="3454131" y="282486"/>
            <a:ext cx="4752952" cy="1754326"/>
          </a:xfrm>
          <a:prstGeom prst="rect">
            <a:avLst/>
          </a:prstGeom>
        </p:spPr>
        <p:txBody>
          <a:bodyPr wrap="square">
            <a:spAutoFit/>
          </a:bodyPr>
          <a:lstStyle/>
          <a:p>
            <a:pPr algn="ctr"/>
            <a:r>
              <a:rPr lang="es-MX" sz="1800" b="1" dirty="0">
                <a:solidFill>
                  <a:schemeClr val="bg1"/>
                </a:solidFill>
                <a:latin typeface="Hind" panose="020B0604020202020204" charset="0"/>
                <a:cs typeface="Hind" panose="020B0604020202020204" charset="0"/>
              </a:rPr>
              <a:t>En la ingeniería de software se denomina aplicación web a aquellas herramientas que los usuarios pueden utilizar accediendo a un servidor web a través de internet o de una intranet mediante un navegador</a:t>
            </a:r>
          </a:p>
          <a:p>
            <a:pPr algn="ctr"/>
            <a:r>
              <a:rPr lang="es-MX" sz="1800" dirty="0" err="1">
                <a:solidFill>
                  <a:schemeClr val="bg1"/>
                </a:solidFill>
                <a:latin typeface="Hind" panose="020B0604020202020204" charset="0"/>
                <a:cs typeface="Hind" panose="020B0604020202020204" charset="0"/>
              </a:rPr>
              <a:t>wikipedia</a:t>
            </a:r>
            <a:endParaRPr lang="es-MX" sz="1800" dirty="0">
              <a:solidFill>
                <a:schemeClr val="bg1"/>
              </a:solidFill>
              <a:latin typeface="Hind" panose="020B0604020202020204" charset="0"/>
              <a:cs typeface="Hind" panose="020B0604020202020204" charset="0"/>
            </a:endParaRPr>
          </a:p>
        </p:txBody>
      </p:sp>
      <p:pic>
        <p:nvPicPr>
          <p:cNvPr id="4098" name="Picture 2" descr="AplicaciÃ³n del restaurante icono gratuito">
            <a:extLst>
              <a:ext uri="{FF2B5EF4-FFF2-40B4-BE49-F238E27FC236}">
                <a16:creationId xmlns:a16="http://schemas.microsoft.com/office/drawing/2014/main" id="{B55AA266-C29D-4313-A990-4C2A3F0D080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03830" y="3313206"/>
            <a:ext cx="1434892" cy="14348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ml 5 logo icono gratuito">
            <a:extLst>
              <a:ext uri="{FF2B5EF4-FFF2-40B4-BE49-F238E27FC236}">
                <a16:creationId xmlns:a16="http://schemas.microsoft.com/office/drawing/2014/main" id="{4DA57D9F-3A77-40E8-ACF6-EE7D56A572E2}"/>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632018" y="1321009"/>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rchivo css redondeado rectangular sÃ­mbolo interfaz negro icono gratuito">
            <a:extLst>
              <a:ext uri="{FF2B5EF4-FFF2-40B4-BE49-F238E27FC236}">
                <a16:creationId xmlns:a16="http://schemas.microsoft.com/office/drawing/2014/main" id="{B2BCF7E9-7E6F-4872-9FFD-7C8D9AFDFFFC}"/>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3203901" y="1606550"/>
            <a:ext cx="1320800" cy="13208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chivo php sÃ­mbolo interfaz esbozado icono gratuito">
            <a:extLst>
              <a:ext uri="{FF2B5EF4-FFF2-40B4-BE49-F238E27FC236}">
                <a16:creationId xmlns:a16="http://schemas.microsoft.com/office/drawing/2014/main" id="{7AC889BA-053D-4087-8DBD-257B94778DE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0705" y="1780981"/>
            <a:ext cx="10287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Java icono gratuito">
            <a:extLst>
              <a:ext uri="{FF2B5EF4-FFF2-40B4-BE49-F238E27FC236}">
                <a16:creationId xmlns:a16="http://schemas.microsoft.com/office/drawing/2014/main" id="{F53E4E8D-3326-42F5-AD83-C577722D72F5}"/>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3804" y="3313206"/>
            <a:ext cx="10287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ase de datos icono gratuito">
            <a:extLst>
              <a:ext uri="{FF2B5EF4-FFF2-40B4-BE49-F238E27FC236}">
                <a16:creationId xmlns:a16="http://schemas.microsoft.com/office/drawing/2014/main" id="{941D2BAF-7374-42CD-A13B-40670C4DCC79}"/>
              </a:ext>
            </a:extLst>
          </p:cNvPr>
          <p:cNvPicPr>
            <a:picLocks noChangeAspect="1" noChangeArrowheads="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2115991" y="3528567"/>
            <a:ext cx="819150" cy="81915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SÃ­mbolo de archivo de python icono gratuito">
            <a:extLst>
              <a:ext uri="{FF2B5EF4-FFF2-40B4-BE49-F238E27FC236}">
                <a16:creationId xmlns:a16="http://schemas.microsoft.com/office/drawing/2014/main" id="{E311D698-8D50-4309-A94B-AB13CCC83642}"/>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82620" y="3106689"/>
            <a:ext cx="805113" cy="80511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Resultado de imagen para laravel">
            <a:extLst>
              <a:ext uri="{FF2B5EF4-FFF2-40B4-BE49-F238E27FC236}">
                <a16:creationId xmlns:a16="http://schemas.microsoft.com/office/drawing/2014/main" id="{F1DD2768-5252-465F-B118-6B44E809FA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89764" y="4183966"/>
            <a:ext cx="1149497" cy="794109"/>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Resultado de imagen para angular">
            <a:extLst>
              <a:ext uri="{FF2B5EF4-FFF2-40B4-BE49-F238E27FC236}">
                <a16:creationId xmlns:a16="http://schemas.microsoft.com/office/drawing/2014/main" id="{DCFE3E0C-FA69-431B-875F-4D0C5AB0A8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622" y="3972327"/>
            <a:ext cx="1135222" cy="1135222"/>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Resultado de imagen para vuejs">
            <a:extLst>
              <a:ext uri="{FF2B5EF4-FFF2-40B4-BE49-F238E27FC236}">
                <a16:creationId xmlns:a16="http://schemas.microsoft.com/office/drawing/2014/main" id="{8586E25D-5B5E-485E-BA01-9600FE49D2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9635213">
            <a:off x="1830155" y="2243652"/>
            <a:ext cx="1082945" cy="1082945"/>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Imagen relacionada">
            <a:extLst>
              <a:ext uri="{FF2B5EF4-FFF2-40B4-BE49-F238E27FC236}">
                <a16:creationId xmlns:a16="http://schemas.microsoft.com/office/drawing/2014/main" id="{564DD9AA-5238-4C55-83A5-AED72FE24CC3}"/>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artisticPaintStrokes/>
                    </a14:imgEffect>
                  </a14:imgLayer>
                </a14:imgProps>
              </a:ext>
              <a:ext uri="{28A0092B-C50C-407E-A947-70E740481C1C}">
                <a14:useLocalDpi xmlns:a14="http://schemas.microsoft.com/office/drawing/2010/main" val="0"/>
              </a:ext>
            </a:extLst>
          </a:blip>
          <a:srcRect l="33156"/>
          <a:stretch/>
        </p:blipFill>
        <p:spPr bwMode="auto">
          <a:xfrm>
            <a:off x="4052883" y="2445152"/>
            <a:ext cx="2765431" cy="117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27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31</a:t>
            </a:fld>
            <a:endParaRPr lang="es-MX"/>
          </a:p>
        </p:txBody>
      </p:sp>
      <p:pic>
        <p:nvPicPr>
          <p:cNvPr id="5122" name="Picture 2" descr="Seo sÃ­mbolo de bÃºsqueda icono gratuito">
            <a:extLst>
              <a:ext uri="{FF2B5EF4-FFF2-40B4-BE49-F238E27FC236}">
                <a16:creationId xmlns:a16="http://schemas.microsoft.com/office/drawing/2014/main" id="{5640218F-6A07-4E50-8439-6A4F673402A6}"/>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2411425" y="-865800"/>
            <a:ext cx="5235300" cy="52353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51AEDA1-4D5B-40C2-8DB7-14D5ECF6D5DB}"/>
              </a:ext>
            </a:extLst>
          </p:cNvPr>
          <p:cNvSpPr txBox="1"/>
          <p:nvPr/>
        </p:nvSpPr>
        <p:spPr>
          <a:xfrm>
            <a:off x="969917" y="2471584"/>
            <a:ext cx="5710283" cy="1631216"/>
          </a:xfrm>
          <a:prstGeom prst="rect">
            <a:avLst/>
          </a:prstGeom>
          <a:noFill/>
        </p:spPr>
        <p:txBody>
          <a:bodyPr wrap="square" rtlCol="0">
            <a:spAutoFit/>
          </a:bodyPr>
          <a:lstStyle/>
          <a:p>
            <a:r>
              <a:rPr lang="es-MX" sz="2000" b="1" dirty="0">
                <a:solidFill>
                  <a:schemeClr val="bg1"/>
                </a:solidFill>
                <a:latin typeface="Hind" panose="020B0604020202020204" charset="0"/>
                <a:cs typeface="Hind" panose="020B0604020202020204" charset="0"/>
              </a:rPr>
              <a:t>Optimización de un sitio web para mostrar más alto en los resultados en un motor de búsqueda,  se centra en los resultados de búsqueda orgánicos </a:t>
            </a:r>
          </a:p>
          <a:p>
            <a:r>
              <a:rPr lang="es-MX" sz="2000" dirty="0">
                <a:solidFill>
                  <a:schemeClr val="bg1"/>
                </a:solidFill>
                <a:latin typeface="Hind" panose="020B0604020202020204" charset="0"/>
                <a:cs typeface="Hind" panose="020B0604020202020204" charset="0"/>
              </a:rPr>
              <a:t>				Wikipedia</a:t>
            </a:r>
          </a:p>
        </p:txBody>
      </p:sp>
      <p:sp>
        <p:nvSpPr>
          <p:cNvPr id="6" name="CuadroTexto 5">
            <a:extLst>
              <a:ext uri="{FF2B5EF4-FFF2-40B4-BE49-F238E27FC236}">
                <a16:creationId xmlns:a16="http://schemas.microsoft.com/office/drawing/2014/main" id="{A1973A42-79F8-4D83-BCBC-FBB6CEA4DE1A}"/>
              </a:ext>
            </a:extLst>
          </p:cNvPr>
          <p:cNvSpPr txBox="1"/>
          <p:nvPr/>
        </p:nvSpPr>
        <p:spPr>
          <a:xfrm>
            <a:off x="214990" y="330875"/>
            <a:ext cx="2196435" cy="1384995"/>
          </a:xfrm>
          <a:prstGeom prst="rect">
            <a:avLst/>
          </a:prstGeom>
          <a:noFill/>
        </p:spPr>
        <p:txBody>
          <a:bodyPr wrap="none" rtlCol="0">
            <a:spAutoFit/>
          </a:bodyPr>
          <a:lstStyle/>
          <a:p>
            <a:r>
              <a:rPr lang="es-MX" sz="2800" b="1" dirty="0">
                <a:solidFill>
                  <a:schemeClr val="bg1"/>
                </a:solidFill>
                <a:latin typeface="Hind" panose="020B0604020202020204" charset="0"/>
                <a:cs typeface="Hind" panose="020B0604020202020204" charset="0"/>
              </a:rPr>
              <a:t>S</a:t>
            </a:r>
            <a:r>
              <a:rPr lang="es-MX" sz="2800" dirty="0">
                <a:solidFill>
                  <a:schemeClr val="bg1"/>
                </a:solidFill>
                <a:latin typeface="Hind" panose="020B0604020202020204" charset="0"/>
                <a:cs typeface="Hind" panose="020B0604020202020204" charset="0"/>
              </a:rPr>
              <a:t>earch</a:t>
            </a:r>
          </a:p>
          <a:p>
            <a:r>
              <a:rPr lang="es-MX" sz="2800" b="1" dirty="0">
                <a:solidFill>
                  <a:schemeClr val="bg1"/>
                </a:solidFill>
                <a:latin typeface="Hind" panose="020B0604020202020204" charset="0"/>
                <a:cs typeface="Hind" panose="020B0604020202020204" charset="0"/>
              </a:rPr>
              <a:t>E</a:t>
            </a:r>
            <a:r>
              <a:rPr lang="es-MX" sz="2800" dirty="0">
                <a:solidFill>
                  <a:schemeClr val="bg1"/>
                </a:solidFill>
                <a:latin typeface="Hind" panose="020B0604020202020204" charset="0"/>
                <a:cs typeface="Hind" panose="020B0604020202020204" charset="0"/>
              </a:rPr>
              <a:t>ngine</a:t>
            </a:r>
          </a:p>
          <a:p>
            <a:r>
              <a:rPr lang="es-MX" sz="2800" b="1" dirty="0">
                <a:solidFill>
                  <a:schemeClr val="bg1"/>
                </a:solidFill>
                <a:latin typeface="Hind" panose="020B0604020202020204" charset="0"/>
                <a:cs typeface="Hind" panose="020B0604020202020204" charset="0"/>
              </a:rPr>
              <a:t>O</a:t>
            </a:r>
            <a:r>
              <a:rPr lang="es-MX" sz="2800" dirty="0">
                <a:solidFill>
                  <a:schemeClr val="bg1"/>
                </a:solidFill>
                <a:latin typeface="Hind" panose="020B0604020202020204" charset="0"/>
                <a:cs typeface="Hind" panose="020B0604020202020204" charset="0"/>
              </a:rPr>
              <a:t>ptimization</a:t>
            </a:r>
          </a:p>
        </p:txBody>
      </p:sp>
      <p:sp>
        <p:nvSpPr>
          <p:cNvPr id="11" name="CuadroTexto 10">
            <a:extLst>
              <a:ext uri="{FF2B5EF4-FFF2-40B4-BE49-F238E27FC236}">
                <a16:creationId xmlns:a16="http://schemas.microsoft.com/office/drawing/2014/main" id="{0970EF06-6E79-4110-AE4C-D4D448EE7731}"/>
              </a:ext>
            </a:extLst>
          </p:cNvPr>
          <p:cNvSpPr txBox="1"/>
          <p:nvPr/>
        </p:nvSpPr>
        <p:spPr>
          <a:xfrm>
            <a:off x="2079260" y="4369500"/>
            <a:ext cx="4600940"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ON-SITE		OFF-SITE</a:t>
            </a:r>
            <a:endParaRPr lang="es-MX" sz="3200" dirty="0">
              <a:solidFill>
                <a:schemeClr val="accent3"/>
              </a:solidFill>
              <a:latin typeface="Hind" panose="020B0604020202020204" charset="0"/>
              <a:cs typeface="Hind" panose="020B0604020202020204" charset="0"/>
            </a:endParaRPr>
          </a:p>
        </p:txBody>
      </p:sp>
    </p:spTree>
    <p:extLst>
      <p:ext uri="{BB962C8B-B14F-4D97-AF65-F5344CB8AC3E}">
        <p14:creationId xmlns:p14="http://schemas.microsoft.com/office/powerpoint/2010/main" val="1917674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32</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809337"/>
            <a:ext cx="1699504"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ON-SITE</a:t>
            </a:r>
            <a:endParaRPr lang="es-MX" sz="3200" dirty="0">
              <a:solidFill>
                <a:schemeClr val="accent3"/>
              </a:solidFill>
              <a:latin typeface="Hind" panose="020B0604020202020204" charset="0"/>
              <a:cs typeface="Hind" panose="020B0604020202020204" charset="0"/>
            </a:endParaRPr>
          </a:p>
        </p:txBody>
      </p:sp>
      <p:pic>
        <p:nvPicPr>
          <p:cNvPr id="6146" name="Picture 2" descr="DiseÃ±o de sitios web sensibles en la pantalla del monitor icono gratuito">
            <a:extLst>
              <a:ext uri="{FF2B5EF4-FFF2-40B4-BE49-F238E27FC236}">
                <a16:creationId xmlns:a16="http://schemas.microsoft.com/office/drawing/2014/main" id="{2C6B724A-3362-4983-91BA-6CB089D42C6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1000" y="3076575"/>
            <a:ext cx="2311400" cy="2311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8D4B8DF-B178-42B9-B6B4-DF866DFA79E6}"/>
              </a:ext>
            </a:extLst>
          </p:cNvPr>
          <p:cNvSpPr/>
          <p:nvPr/>
        </p:nvSpPr>
        <p:spPr>
          <a:xfrm>
            <a:off x="1045723" y="1670932"/>
            <a:ext cx="4572000" cy="923330"/>
          </a:xfrm>
          <a:prstGeom prst="rect">
            <a:avLst/>
          </a:prstGeom>
        </p:spPr>
        <p:txBody>
          <a:bodyPr>
            <a:spAutoFit/>
          </a:bodyPr>
          <a:lstStyle/>
          <a:p>
            <a:r>
              <a:rPr lang="es-MX" sz="1800" b="1" dirty="0">
                <a:solidFill>
                  <a:schemeClr val="bg1"/>
                </a:solidFill>
                <a:latin typeface="Hind" panose="020B0604020202020204" charset="0"/>
                <a:cs typeface="Hind" panose="020B0604020202020204" charset="0"/>
              </a:rPr>
              <a:t>Web optimizada para que el motor de búsqueda entienda el contenido que es lo principal, incluimos:</a:t>
            </a:r>
          </a:p>
        </p:txBody>
      </p:sp>
    </p:spTree>
    <p:extLst>
      <p:ext uri="{BB962C8B-B14F-4D97-AF65-F5344CB8AC3E}">
        <p14:creationId xmlns:p14="http://schemas.microsoft.com/office/powerpoint/2010/main" val="986800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33</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2392001"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META TAGS</a:t>
            </a:r>
            <a:endParaRPr lang="es-MX" sz="3200" dirty="0">
              <a:solidFill>
                <a:schemeClr val="accent3"/>
              </a:solidFill>
              <a:latin typeface="Hind" panose="020B0604020202020204" charset="0"/>
              <a:cs typeface="Hind" panose="020B0604020202020204" charset="0"/>
            </a:endParaRPr>
          </a:p>
        </p:txBody>
      </p:sp>
      <p:sp>
        <p:nvSpPr>
          <p:cNvPr id="3" name="Rectángulo 2">
            <a:extLst>
              <a:ext uri="{FF2B5EF4-FFF2-40B4-BE49-F238E27FC236}">
                <a16:creationId xmlns:a16="http://schemas.microsoft.com/office/drawing/2014/main" id="{F8D4B8DF-B178-42B9-B6B4-DF866DFA79E6}"/>
              </a:ext>
            </a:extLst>
          </p:cNvPr>
          <p:cNvSpPr/>
          <p:nvPr/>
        </p:nvSpPr>
        <p:spPr>
          <a:xfrm>
            <a:off x="1045723" y="860712"/>
            <a:ext cx="4572000" cy="923330"/>
          </a:xfrm>
          <a:prstGeom prst="rect">
            <a:avLst/>
          </a:prstGeom>
        </p:spPr>
        <p:txBody>
          <a:bodyPr>
            <a:spAutoFit/>
          </a:bodyPr>
          <a:lstStyle/>
          <a:p>
            <a:r>
              <a:rPr lang="es-MX" sz="1800" b="1" dirty="0">
                <a:solidFill>
                  <a:schemeClr val="bg1"/>
                </a:solidFill>
                <a:latin typeface="Hind" panose="020B0604020202020204" charset="0"/>
                <a:cs typeface="Hind" panose="020B0604020202020204" charset="0"/>
              </a:rPr>
              <a:t>Información que a los navegadores y buscadores de forma que les ayude a interpretar mejor la página </a:t>
            </a:r>
          </a:p>
        </p:txBody>
      </p:sp>
      <p:pic>
        <p:nvPicPr>
          <p:cNvPr id="4" name="Imagen 3">
            <a:extLst>
              <a:ext uri="{FF2B5EF4-FFF2-40B4-BE49-F238E27FC236}">
                <a16:creationId xmlns:a16="http://schemas.microsoft.com/office/drawing/2014/main" id="{D5D06572-3E94-436C-89A6-8781A9C0B01B}"/>
              </a:ext>
            </a:extLst>
          </p:cNvPr>
          <p:cNvPicPr>
            <a:picLocks noChangeAspect="1"/>
          </p:cNvPicPr>
          <p:nvPr/>
        </p:nvPicPr>
        <p:blipFill>
          <a:blip r:embed="rId3"/>
          <a:stretch>
            <a:fillRect/>
          </a:stretch>
        </p:blipFill>
        <p:spPr>
          <a:xfrm>
            <a:off x="266700" y="3015963"/>
            <a:ext cx="8610600" cy="1247775"/>
          </a:xfrm>
          <a:prstGeom prst="rect">
            <a:avLst/>
          </a:prstGeom>
        </p:spPr>
      </p:pic>
    </p:spTree>
    <p:extLst>
      <p:ext uri="{BB962C8B-B14F-4D97-AF65-F5344CB8AC3E}">
        <p14:creationId xmlns:p14="http://schemas.microsoft.com/office/powerpoint/2010/main" val="3511755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34</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910827"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URL</a:t>
            </a:r>
            <a:endParaRPr lang="es-MX" sz="3200" dirty="0">
              <a:solidFill>
                <a:schemeClr val="accent3"/>
              </a:solidFill>
              <a:latin typeface="Hind" panose="020B0604020202020204" charset="0"/>
              <a:cs typeface="Hind" panose="020B0604020202020204" charset="0"/>
            </a:endParaRPr>
          </a:p>
        </p:txBody>
      </p:sp>
      <p:sp>
        <p:nvSpPr>
          <p:cNvPr id="3" name="Rectángulo 2">
            <a:extLst>
              <a:ext uri="{FF2B5EF4-FFF2-40B4-BE49-F238E27FC236}">
                <a16:creationId xmlns:a16="http://schemas.microsoft.com/office/drawing/2014/main" id="{F8D4B8DF-B178-42B9-B6B4-DF866DFA79E6}"/>
              </a:ext>
            </a:extLst>
          </p:cNvPr>
          <p:cNvSpPr/>
          <p:nvPr/>
        </p:nvSpPr>
        <p:spPr>
          <a:xfrm>
            <a:off x="1045723" y="860712"/>
            <a:ext cx="4572000" cy="646331"/>
          </a:xfrm>
          <a:prstGeom prst="rect">
            <a:avLst/>
          </a:prstGeom>
        </p:spPr>
        <p:txBody>
          <a:bodyPr>
            <a:spAutoFit/>
          </a:bodyPr>
          <a:lstStyle/>
          <a:p>
            <a:r>
              <a:rPr lang="es-MX" sz="1800" b="1" dirty="0">
                <a:solidFill>
                  <a:schemeClr val="bg1"/>
                </a:solidFill>
                <a:latin typeface="Hind" panose="020B0604020202020204" charset="0"/>
                <a:cs typeface="Hind" panose="020B0604020202020204" charset="0"/>
              </a:rPr>
              <a:t>Que el contenga una buena jerarquía en las URL</a:t>
            </a:r>
          </a:p>
        </p:txBody>
      </p:sp>
      <p:pic>
        <p:nvPicPr>
          <p:cNvPr id="8194" name="Picture 2" descr="https://lh4.googleusercontent.com/jcst1yJyx2pvC1icJ-sQGtMyieEgWd1ImwvEtelcDT39wZVA2HQjO_cqPul7NZHqlTGVv5hENN0llUaw3HiUBex-NiOVoWgIF03-bAetX8mLvf6w27eWsR2_LtzW8w">
            <a:extLst>
              <a:ext uri="{FF2B5EF4-FFF2-40B4-BE49-F238E27FC236}">
                <a16:creationId xmlns:a16="http://schemas.microsoft.com/office/drawing/2014/main" id="{3A5000EA-C1F7-4FFE-A8F6-BA1F3CDC5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27" y="2288028"/>
            <a:ext cx="7742114" cy="9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4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35</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2193229"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IMÁGENES</a:t>
            </a:r>
            <a:endParaRPr lang="es-MX" sz="3200" dirty="0">
              <a:solidFill>
                <a:schemeClr val="accent3"/>
              </a:solidFill>
              <a:latin typeface="Hind" panose="020B0604020202020204" charset="0"/>
              <a:cs typeface="Hind" panose="020B0604020202020204" charset="0"/>
            </a:endParaRPr>
          </a:p>
        </p:txBody>
      </p:sp>
      <p:sp>
        <p:nvSpPr>
          <p:cNvPr id="3" name="Rectángulo 2">
            <a:extLst>
              <a:ext uri="{FF2B5EF4-FFF2-40B4-BE49-F238E27FC236}">
                <a16:creationId xmlns:a16="http://schemas.microsoft.com/office/drawing/2014/main" id="{F8D4B8DF-B178-42B9-B6B4-DF866DFA79E6}"/>
              </a:ext>
            </a:extLst>
          </p:cNvPr>
          <p:cNvSpPr/>
          <p:nvPr/>
        </p:nvSpPr>
        <p:spPr>
          <a:xfrm>
            <a:off x="1045723" y="860712"/>
            <a:ext cx="4572000" cy="1200329"/>
          </a:xfrm>
          <a:prstGeom prst="rect">
            <a:avLst/>
          </a:prstGeom>
        </p:spPr>
        <p:txBody>
          <a:bodyPr>
            <a:spAutoFit/>
          </a:bodyPr>
          <a:lstStyle/>
          <a:p>
            <a:r>
              <a:rPr lang="es-MX" sz="1800" b="1" dirty="0">
                <a:solidFill>
                  <a:schemeClr val="bg1"/>
                </a:solidFill>
                <a:latin typeface="Hind" panose="020B0604020202020204" charset="0"/>
                <a:cs typeface="Hind" panose="020B0604020202020204" charset="0"/>
              </a:rPr>
              <a:t>Nombre de la imagen.</a:t>
            </a:r>
          </a:p>
          <a:p>
            <a:r>
              <a:rPr lang="es-MX" sz="1800" b="1" dirty="0">
                <a:solidFill>
                  <a:schemeClr val="bg1"/>
                </a:solidFill>
                <a:latin typeface="Hind" panose="020B0604020202020204" charset="0"/>
                <a:cs typeface="Hind" panose="020B0604020202020204" charset="0"/>
              </a:rPr>
              <a:t>Atributo ALT: Se utiliza para describir imágenes hace referencia a texto alternativo</a:t>
            </a:r>
          </a:p>
        </p:txBody>
      </p:sp>
      <p:pic>
        <p:nvPicPr>
          <p:cNvPr id="9218" name="Picture 2" descr="https://lh4.googleusercontent.com/qUAMPToGtOIh3UT5Gd5XXIpnQg_VKkLn0SIjBN9sMaXRuRS8Hjojwls9f99nt5ssVdy_ekhgIyNJ2oBB2x55CsiaEYpIP1Dia9wuA8_68Hwyp0DYTpNoLeLV6SqLXw">
            <a:extLst>
              <a:ext uri="{FF2B5EF4-FFF2-40B4-BE49-F238E27FC236}">
                <a16:creationId xmlns:a16="http://schemas.microsoft.com/office/drawing/2014/main" id="{AFC2A506-FA0D-4876-A8F2-FBAD5850E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38" y="2451756"/>
            <a:ext cx="8760523" cy="10262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Ã­mbolo formato png icono gratuito">
            <a:extLst>
              <a:ext uri="{FF2B5EF4-FFF2-40B4-BE49-F238E27FC236}">
                <a16:creationId xmlns:a16="http://schemas.microsoft.com/office/drawing/2014/main" id="{ADF52444-F375-4770-BE68-0EEFF68E34B2}"/>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2928" y="3645919"/>
            <a:ext cx="998817" cy="99881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Gif sÃ­mbolo formato de archivo icono gratuito">
            <a:extLst>
              <a:ext uri="{FF2B5EF4-FFF2-40B4-BE49-F238E27FC236}">
                <a16:creationId xmlns:a16="http://schemas.microsoft.com/office/drawing/2014/main" id="{41243306-8198-4CCF-9828-82BAFDCF1ACD}"/>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1723" y="3949537"/>
            <a:ext cx="1028538" cy="102853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Variante de formato de archivo svg icono gratuito">
            <a:extLst>
              <a:ext uri="{FF2B5EF4-FFF2-40B4-BE49-F238E27FC236}">
                <a16:creationId xmlns:a16="http://schemas.microsoft.com/office/drawing/2014/main" id="{128A5509-20DB-4714-851C-06B89E37E8A5}"/>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86290" y="3618461"/>
            <a:ext cx="1026275" cy="102627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Jpg variante de formato de archivo icono gratuito">
            <a:extLst>
              <a:ext uri="{FF2B5EF4-FFF2-40B4-BE49-F238E27FC236}">
                <a16:creationId xmlns:a16="http://schemas.microsoft.com/office/drawing/2014/main" id="{7FE7A0E6-EB04-42CA-B362-1E2D83EB3616}"/>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74797" y="3903362"/>
            <a:ext cx="1026275" cy="102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7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36</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3624710"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ESTRUCTURA WEB</a:t>
            </a:r>
            <a:endParaRPr lang="es-MX" sz="3200" dirty="0">
              <a:solidFill>
                <a:schemeClr val="accent3"/>
              </a:solidFill>
              <a:latin typeface="Hind" panose="020B0604020202020204" charset="0"/>
              <a:cs typeface="Hind" panose="020B0604020202020204" charset="0"/>
            </a:endParaRPr>
          </a:p>
        </p:txBody>
      </p:sp>
      <p:sp>
        <p:nvSpPr>
          <p:cNvPr id="3" name="Rectángulo 2">
            <a:extLst>
              <a:ext uri="{FF2B5EF4-FFF2-40B4-BE49-F238E27FC236}">
                <a16:creationId xmlns:a16="http://schemas.microsoft.com/office/drawing/2014/main" id="{F8D4B8DF-B178-42B9-B6B4-DF866DFA79E6}"/>
              </a:ext>
            </a:extLst>
          </p:cNvPr>
          <p:cNvSpPr/>
          <p:nvPr/>
        </p:nvSpPr>
        <p:spPr>
          <a:xfrm>
            <a:off x="1045723" y="860712"/>
            <a:ext cx="2167740" cy="2308324"/>
          </a:xfrm>
          <a:prstGeom prst="rect">
            <a:avLst/>
          </a:prstGeom>
        </p:spPr>
        <p:txBody>
          <a:bodyPr wrap="square">
            <a:spAutoFit/>
          </a:bodyPr>
          <a:lstStyle/>
          <a:p>
            <a:r>
              <a:rPr lang="es-MX" sz="1800" b="1" dirty="0">
                <a:solidFill>
                  <a:schemeClr val="bg1"/>
                </a:solidFill>
                <a:latin typeface="Hind" panose="020B0604020202020204" charset="0"/>
                <a:cs typeface="Hind" panose="020B0604020202020204" charset="0"/>
              </a:rPr>
              <a:t>Esta es muy importante dentro de la indexación de nuestro sitio, ayuda el posicionamiento dentro de los buscadores</a:t>
            </a:r>
          </a:p>
        </p:txBody>
      </p:sp>
      <p:pic>
        <p:nvPicPr>
          <p:cNvPr id="4" name="Imagen 3">
            <a:extLst>
              <a:ext uri="{FF2B5EF4-FFF2-40B4-BE49-F238E27FC236}">
                <a16:creationId xmlns:a16="http://schemas.microsoft.com/office/drawing/2014/main" id="{6D4C981A-FE13-4663-B1BC-60CBE0DCEBC2}"/>
              </a:ext>
            </a:extLst>
          </p:cNvPr>
          <p:cNvPicPr>
            <a:picLocks noChangeAspect="1"/>
          </p:cNvPicPr>
          <p:nvPr/>
        </p:nvPicPr>
        <p:blipFill>
          <a:blip r:embed="rId3"/>
          <a:stretch>
            <a:fillRect/>
          </a:stretch>
        </p:blipFill>
        <p:spPr>
          <a:xfrm>
            <a:off x="3182868" y="1107788"/>
            <a:ext cx="4885972" cy="3175000"/>
          </a:xfrm>
          <a:prstGeom prst="rect">
            <a:avLst/>
          </a:prstGeom>
        </p:spPr>
      </p:pic>
    </p:spTree>
    <p:extLst>
      <p:ext uri="{BB962C8B-B14F-4D97-AF65-F5344CB8AC3E}">
        <p14:creationId xmlns:p14="http://schemas.microsoft.com/office/powerpoint/2010/main" val="154280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37</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5556329"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ESTRUCTURA WEB VERTICAL</a:t>
            </a:r>
            <a:endParaRPr lang="es-MX" sz="3200" dirty="0">
              <a:solidFill>
                <a:schemeClr val="accent3"/>
              </a:solidFill>
              <a:latin typeface="Hind" panose="020B0604020202020204" charset="0"/>
              <a:cs typeface="Hind" panose="020B0604020202020204" charset="0"/>
            </a:endParaRPr>
          </a:p>
        </p:txBody>
      </p:sp>
      <p:pic>
        <p:nvPicPr>
          <p:cNvPr id="7" name="Imagen 6">
            <a:extLst>
              <a:ext uri="{FF2B5EF4-FFF2-40B4-BE49-F238E27FC236}">
                <a16:creationId xmlns:a16="http://schemas.microsoft.com/office/drawing/2014/main" id="{7DBF8EC2-1927-471F-8A2E-FBEF7FC35FD4}"/>
              </a:ext>
            </a:extLst>
          </p:cNvPr>
          <p:cNvPicPr>
            <a:picLocks noChangeAspect="1"/>
          </p:cNvPicPr>
          <p:nvPr/>
        </p:nvPicPr>
        <p:blipFill>
          <a:blip r:embed="rId3">
            <a:lum bright="70000" contrast="-70000"/>
          </a:blip>
          <a:stretch>
            <a:fillRect/>
          </a:stretch>
        </p:blipFill>
        <p:spPr>
          <a:xfrm>
            <a:off x="2190750" y="860712"/>
            <a:ext cx="4762500" cy="4762500"/>
          </a:xfrm>
          <a:prstGeom prst="rect">
            <a:avLst/>
          </a:prstGeom>
        </p:spPr>
      </p:pic>
    </p:spTree>
    <p:extLst>
      <p:ext uri="{BB962C8B-B14F-4D97-AF65-F5344CB8AC3E}">
        <p14:creationId xmlns:p14="http://schemas.microsoft.com/office/powerpoint/2010/main" val="3054812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38</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6236003"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ESTRUCTURA WEB HORIZONTAL</a:t>
            </a:r>
            <a:endParaRPr lang="es-MX" sz="3200" dirty="0">
              <a:solidFill>
                <a:schemeClr val="accent3"/>
              </a:solidFill>
              <a:latin typeface="Hind" panose="020B0604020202020204" charset="0"/>
              <a:cs typeface="Hind" panose="020B0604020202020204" charset="0"/>
            </a:endParaRPr>
          </a:p>
        </p:txBody>
      </p:sp>
      <p:pic>
        <p:nvPicPr>
          <p:cNvPr id="4" name="Imagen 3">
            <a:extLst>
              <a:ext uri="{FF2B5EF4-FFF2-40B4-BE49-F238E27FC236}">
                <a16:creationId xmlns:a16="http://schemas.microsoft.com/office/drawing/2014/main" id="{E375CD57-779E-40ED-86A3-317F671605DF}"/>
              </a:ext>
            </a:extLst>
          </p:cNvPr>
          <p:cNvPicPr>
            <a:picLocks noChangeAspect="1"/>
          </p:cNvPicPr>
          <p:nvPr/>
        </p:nvPicPr>
        <p:blipFill rotWithShape="1">
          <a:blip r:embed="rId3"/>
          <a:srcRect t="21533" b="24867"/>
          <a:stretch/>
        </p:blipFill>
        <p:spPr>
          <a:xfrm>
            <a:off x="1322099" y="860712"/>
            <a:ext cx="5505450" cy="2950921"/>
          </a:xfrm>
          <a:prstGeom prst="rect">
            <a:avLst/>
          </a:prstGeom>
        </p:spPr>
      </p:pic>
      <p:pic>
        <p:nvPicPr>
          <p:cNvPr id="12290" name="Picture 2" descr="https://lh6.googleusercontent.com/Zo01p1wrINEfYO1dckF3nzREfxSnSEsVQ7uECubCjcK4Ac0wItDAOjA06EaZQM5T3OgNAMUeaoq7R_TnS86uwgZsw5YPAYei3PRVSdbIdBbpcbVK0HdjgDEXXVIx4A">
            <a:extLst>
              <a:ext uri="{FF2B5EF4-FFF2-40B4-BE49-F238E27FC236}">
                <a16:creationId xmlns:a16="http://schemas.microsoft.com/office/drawing/2014/main" id="{B1B4BEA1-2707-4B6B-92BA-22E2DCF4A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88" y="3939888"/>
            <a:ext cx="8037512" cy="73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97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39</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5745484"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Usa una arquitectura en SILOS</a:t>
            </a:r>
          </a:p>
        </p:txBody>
      </p:sp>
      <p:sp>
        <p:nvSpPr>
          <p:cNvPr id="3" name="CuadroTexto 2">
            <a:extLst>
              <a:ext uri="{FF2B5EF4-FFF2-40B4-BE49-F238E27FC236}">
                <a16:creationId xmlns:a16="http://schemas.microsoft.com/office/drawing/2014/main" id="{E8321733-31FB-4715-B210-4BAF5B8A739D}"/>
              </a:ext>
            </a:extLst>
          </p:cNvPr>
          <p:cNvSpPr txBox="1"/>
          <p:nvPr/>
        </p:nvSpPr>
        <p:spPr>
          <a:xfrm>
            <a:off x="1045723" y="1175666"/>
            <a:ext cx="3612605" cy="2246769"/>
          </a:xfrm>
          <a:prstGeom prst="rect">
            <a:avLst/>
          </a:prstGeom>
          <a:noFill/>
        </p:spPr>
        <p:txBody>
          <a:bodyPr wrap="square" rtlCol="0">
            <a:spAutoFit/>
          </a:bodyPr>
          <a:lstStyle/>
          <a:p>
            <a:r>
              <a:rPr lang="es-MX" sz="2000" b="1" dirty="0">
                <a:solidFill>
                  <a:schemeClr val="bg1"/>
                </a:solidFill>
                <a:latin typeface="Hind" panose="020B0604020202020204" charset="0"/>
                <a:cs typeface="Hind" panose="020B0604020202020204" charset="0"/>
              </a:rPr>
              <a:t>Técnica de arquitectura SEO que optimiza la estructura de un sitio web, organizando el contenido en silos de palabras clave</a:t>
            </a:r>
          </a:p>
          <a:p>
            <a:endParaRPr lang="es-MX" sz="2000" b="1" dirty="0">
              <a:solidFill>
                <a:schemeClr val="bg1"/>
              </a:solidFill>
              <a:latin typeface="Hind" panose="020B0604020202020204" charset="0"/>
              <a:cs typeface="Hind" panose="020B0604020202020204" charset="0"/>
            </a:endParaRPr>
          </a:p>
          <a:p>
            <a:pPr algn="r"/>
            <a:r>
              <a:rPr lang="es-MX" sz="2000" dirty="0">
                <a:solidFill>
                  <a:schemeClr val="bg1"/>
                </a:solidFill>
                <a:latin typeface="Hind" panose="020B0604020202020204" charset="0"/>
                <a:cs typeface="Hind" panose="020B0604020202020204" charset="0"/>
              </a:rPr>
              <a:t>nosinmiscookies.com</a:t>
            </a:r>
          </a:p>
        </p:txBody>
      </p:sp>
    </p:spTree>
    <p:extLst>
      <p:ext uri="{BB962C8B-B14F-4D97-AF65-F5344CB8AC3E}">
        <p14:creationId xmlns:p14="http://schemas.microsoft.com/office/powerpoint/2010/main" val="369252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9218" name="Picture 2" descr="Desarrollo de programadores. desarrollo de equipos. diseÃ±o de sitios web y tecnologÃ­as de codificaciÃ³n. Foto Premium ">
            <a:extLst>
              <a:ext uri="{FF2B5EF4-FFF2-40B4-BE49-F238E27FC236}">
                <a16:creationId xmlns:a16="http://schemas.microsoft.com/office/drawing/2014/main" id="{E61E7ED2-FC81-4A79-8671-0EC2131AC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0"/>
            <a:ext cx="73787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18" name="Google Shape;218;p18"/>
          <p:cNvSpPr txBox="1">
            <a:spLocks noGrp="1"/>
          </p:cNvSpPr>
          <p:nvPr>
            <p:ph type="ctrTitle"/>
          </p:nvPr>
        </p:nvSpPr>
        <p:spPr>
          <a:xfrm>
            <a:off x="4413250" y="3818275"/>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solidFill>
                  <a:schemeClr val="tx1"/>
                </a:solidFill>
              </a:rPr>
              <a:t>¿Qué es un desarrollador web?</a:t>
            </a:r>
            <a:endParaRPr dirty="0">
              <a:solidFill>
                <a:schemeClr val="tx1"/>
              </a:solidFill>
            </a:endParaRPr>
          </a:p>
        </p:txBody>
      </p:sp>
      <p:sp>
        <p:nvSpPr>
          <p:cNvPr id="219" name="Google Shape;219;p18"/>
          <p:cNvSpPr txBox="1">
            <a:spLocks noGrp="1"/>
          </p:cNvSpPr>
          <p:nvPr>
            <p:ph type="subTitle" idx="1"/>
          </p:nvPr>
        </p:nvSpPr>
        <p:spPr>
          <a:xfrm>
            <a:off x="2647975" y="2916250"/>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40</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45723" y="275937"/>
            <a:ext cx="5745484" cy="584775"/>
          </a:xfrm>
          <a:prstGeom prst="rect">
            <a:avLst/>
          </a:prstGeom>
          <a:noFill/>
        </p:spPr>
        <p:txBody>
          <a:bodyPr wrap="none" rtlCol="0">
            <a:spAutoFit/>
          </a:bodyPr>
          <a:lstStyle/>
          <a:p>
            <a:r>
              <a:rPr lang="es-MX" sz="3200" b="1" dirty="0">
                <a:solidFill>
                  <a:schemeClr val="accent3"/>
                </a:solidFill>
                <a:latin typeface="Hind" panose="020B0604020202020204" charset="0"/>
                <a:cs typeface="Hind" panose="020B0604020202020204" charset="0"/>
              </a:rPr>
              <a:t>Usa una arquitectura en SILOS</a:t>
            </a:r>
          </a:p>
        </p:txBody>
      </p:sp>
      <p:pic>
        <p:nvPicPr>
          <p:cNvPr id="14338" name="Picture 2" descr="https://lh4.googleusercontent.com/cYeAtsv2k3e2PKLzDb0aDWDxq7ezefAf5BEhfOHqzwMEUq1c-5pgLZ-zkfP61sZMUjenWxhh3L6spmhJ132-cQzY-Z4TvXc8AIAcWZe8EmgMmPqB-v23U1IomjM9mA">
            <a:extLst>
              <a:ext uri="{FF2B5EF4-FFF2-40B4-BE49-F238E27FC236}">
                <a16:creationId xmlns:a16="http://schemas.microsoft.com/office/drawing/2014/main" id="{C6F60AD5-9A6C-4150-A40B-911AA9CD8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62" y="1332412"/>
            <a:ext cx="4500063" cy="30025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lh3.googleusercontent.com/btYPaR-yrcoDtnD8_NqUSGdtntuCmoIpZ_SLH8cqMSeIM28XnqpMHNf2F9DlfZeQU5usvOOlovvxRWoSNrYTXNuHm4YCmHZsDRV3BNe9H9HNClNsr-P5CPG-wXrkWg">
            <a:extLst>
              <a:ext uri="{FF2B5EF4-FFF2-40B4-BE49-F238E27FC236}">
                <a16:creationId xmlns:a16="http://schemas.microsoft.com/office/drawing/2014/main" id="{3CDA3EF4-19DB-4CAE-BEB0-7EF8A713F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750" y="1095375"/>
            <a:ext cx="40481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3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C9C1887-B7B7-4D16-BA81-C45758D0BD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4762"/>
            <a:ext cx="9144000" cy="5133975"/>
          </a:xfrm>
          <a:prstGeom prst="rect">
            <a:avLst/>
          </a:prstGeom>
        </p:spPr>
      </p:pic>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41</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4931923" y="486187"/>
            <a:ext cx="2909771" cy="584775"/>
          </a:xfrm>
          <a:prstGeom prst="rect">
            <a:avLst/>
          </a:prstGeom>
          <a:noFill/>
        </p:spPr>
        <p:txBody>
          <a:bodyPr wrap="none" rtlCol="0">
            <a:spAutoFit/>
          </a:bodyPr>
          <a:lstStyle/>
          <a:p>
            <a:r>
              <a:rPr lang="es-MX" sz="3200" b="1" dirty="0">
                <a:solidFill>
                  <a:schemeClr val="bg1"/>
                </a:solidFill>
                <a:latin typeface="Hind" panose="020B0604020202020204" charset="0"/>
                <a:cs typeface="Hind" panose="020B0604020202020204" charset="0"/>
              </a:rPr>
              <a:t>CÓDIGO HTML</a:t>
            </a:r>
          </a:p>
        </p:txBody>
      </p:sp>
      <p:sp>
        <p:nvSpPr>
          <p:cNvPr id="3" name="CuadroTexto 2">
            <a:extLst>
              <a:ext uri="{FF2B5EF4-FFF2-40B4-BE49-F238E27FC236}">
                <a16:creationId xmlns:a16="http://schemas.microsoft.com/office/drawing/2014/main" id="{E8321733-31FB-4715-B210-4BAF5B8A739D}"/>
              </a:ext>
            </a:extLst>
          </p:cNvPr>
          <p:cNvSpPr txBox="1"/>
          <p:nvPr/>
        </p:nvSpPr>
        <p:spPr>
          <a:xfrm>
            <a:off x="4292600" y="1748824"/>
            <a:ext cx="3810000" cy="2616101"/>
          </a:xfrm>
          <a:prstGeom prst="rect">
            <a:avLst/>
          </a:prstGeom>
          <a:noFill/>
        </p:spPr>
        <p:txBody>
          <a:bodyPr wrap="square" rtlCol="0">
            <a:spAutoFit/>
          </a:bodyPr>
          <a:lstStyle/>
          <a:p>
            <a:pPr algn="r"/>
            <a:r>
              <a:rPr lang="es-MX" sz="2400" b="1" dirty="0">
                <a:solidFill>
                  <a:schemeClr val="bg1"/>
                </a:solidFill>
                <a:latin typeface="Hind" panose="020B0604020202020204" charset="0"/>
                <a:cs typeface="Hind" panose="020B0604020202020204" charset="0"/>
              </a:rPr>
              <a:t>¿EN QUE ELEMENTOS?</a:t>
            </a:r>
          </a:p>
          <a:p>
            <a:pPr algn="r"/>
            <a:endParaRPr lang="es-MX" sz="2000" b="1" dirty="0">
              <a:solidFill>
                <a:schemeClr val="bg1"/>
              </a:solidFill>
              <a:latin typeface="Hind" panose="020B0604020202020204" charset="0"/>
              <a:cs typeface="Hind" panose="020B0604020202020204" charset="0"/>
            </a:endParaRPr>
          </a:p>
          <a:p>
            <a:pPr algn="r"/>
            <a:r>
              <a:rPr lang="es-MX" sz="2400" b="1" dirty="0">
                <a:solidFill>
                  <a:schemeClr val="bg1"/>
                </a:solidFill>
                <a:latin typeface="Hind" panose="020B0604020202020204" charset="0"/>
                <a:cs typeface="Hind" panose="020B0604020202020204" charset="0"/>
              </a:rPr>
              <a:t>TITLE</a:t>
            </a:r>
          </a:p>
          <a:p>
            <a:pPr algn="r"/>
            <a:r>
              <a:rPr lang="es-MX" sz="2400" b="1" dirty="0">
                <a:solidFill>
                  <a:schemeClr val="bg1"/>
                </a:solidFill>
                <a:latin typeface="Hind" panose="020B0604020202020204" charset="0"/>
                <a:cs typeface="Hind" panose="020B0604020202020204" charset="0"/>
              </a:rPr>
              <a:t>KEYWORDS</a:t>
            </a:r>
          </a:p>
          <a:p>
            <a:pPr algn="r"/>
            <a:r>
              <a:rPr lang="es-MX" sz="2400" b="1" dirty="0">
                <a:solidFill>
                  <a:schemeClr val="bg1"/>
                </a:solidFill>
                <a:latin typeface="Hind" panose="020B0604020202020204" charset="0"/>
                <a:cs typeface="Hind" panose="020B0604020202020204" charset="0"/>
              </a:rPr>
              <a:t>ENCABEZADOS H1, H2, …</a:t>
            </a:r>
          </a:p>
          <a:p>
            <a:pPr algn="r"/>
            <a:r>
              <a:rPr lang="es-MX" sz="2400" b="1" dirty="0">
                <a:solidFill>
                  <a:schemeClr val="bg1"/>
                </a:solidFill>
                <a:latin typeface="Hind" panose="020B0604020202020204" charset="0"/>
                <a:cs typeface="Hind" panose="020B0604020202020204" charset="0"/>
              </a:rPr>
              <a:t>IMÁGENES </a:t>
            </a:r>
          </a:p>
          <a:p>
            <a:pPr algn="r"/>
            <a:r>
              <a:rPr lang="es-MX" sz="2400" b="1" dirty="0">
                <a:solidFill>
                  <a:schemeClr val="bg1"/>
                </a:solidFill>
                <a:latin typeface="Hind" panose="020B0604020202020204" charset="0"/>
                <a:cs typeface="Hind" panose="020B0604020202020204" charset="0"/>
              </a:rPr>
              <a:t>ENLACES</a:t>
            </a:r>
            <a:endParaRPr lang="es-MX" sz="2400" dirty="0">
              <a:solidFill>
                <a:schemeClr val="bg1"/>
              </a:solidFill>
              <a:latin typeface="Hind" panose="020B0604020202020204" charset="0"/>
              <a:cs typeface="Hind" panose="020B0604020202020204" charset="0"/>
            </a:endParaRPr>
          </a:p>
        </p:txBody>
      </p:sp>
    </p:spTree>
    <p:extLst>
      <p:ext uri="{BB962C8B-B14F-4D97-AF65-F5344CB8AC3E}">
        <p14:creationId xmlns:p14="http://schemas.microsoft.com/office/powerpoint/2010/main" val="2150392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42</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931423" y="397287"/>
            <a:ext cx="3198311" cy="584775"/>
          </a:xfrm>
          <a:prstGeom prst="rect">
            <a:avLst/>
          </a:prstGeom>
          <a:noFill/>
        </p:spPr>
        <p:txBody>
          <a:bodyPr wrap="none" rtlCol="0">
            <a:spAutoFit/>
          </a:bodyPr>
          <a:lstStyle/>
          <a:p>
            <a:r>
              <a:rPr lang="es-MX" sz="3200" b="1" dirty="0">
                <a:solidFill>
                  <a:schemeClr val="accent4">
                    <a:lumMod val="60000"/>
                    <a:lumOff val="40000"/>
                  </a:schemeClr>
                </a:solidFill>
                <a:latin typeface="Hind" panose="020B0604020202020204" charset="0"/>
                <a:cs typeface="Hind" panose="020B0604020202020204" charset="0"/>
              </a:rPr>
              <a:t>INDEXABILIDAD</a:t>
            </a:r>
          </a:p>
        </p:txBody>
      </p:sp>
      <p:sp>
        <p:nvSpPr>
          <p:cNvPr id="3" name="CuadroTexto 2">
            <a:extLst>
              <a:ext uri="{FF2B5EF4-FFF2-40B4-BE49-F238E27FC236}">
                <a16:creationId xmlns:a16="http://schemas.microsoft.com/office/drawing/2014/main" id="{E8321733-31FB-4715-B210-4BAF5B8A739D}"/>
              </a:ext>
            </a:extLst>
          </p:cNvPr>
          <p:cNvSpPr txBox="1"/>
          <p:nvPr/>
        </p:nvSpPr>
        <p:spPr>
          <a:xfrm>
            <a:off x="625578" y="986224"/>
            <a:ext cx="3810000" cy="1200329"/>
          </a:xfrm>
          <a:prstGeom prst="rect">
            <a:avLst/>
          </a:prstGeom>
          <a:noFill/>
        </p:spPr>
        <p:txBody>
          <a:bodyPr wrap="square" rtlCol="0">
            <a:spAutoFit/>
          </a:bodyPr>
          <a:lstStyle/>
          <a:p>
            <a:pPr algn="ctr"/>
            <a:r>
              <a:rPr lang="es-MX" sz="2400" b="1">
                <a:solidFill>
                  <a:schemeClr val="bg1"/>
                </a:solidFill>
                <a:latin typeface="Hind" panose="020B0604020202020204" charset="0"/>
                <a:cs typeface="Hind" panose="020B0604020202020204" charset="0"/>
              </a:rPr>
              <a:t>La facilidad de los buscadores para rastrear nuestro sitio web</a:t>
            </a:r>
            <a:endParaRPr lang="es-MX" sz="2400" b="1" dirty="0">
              <a:solidFill>
                <a:schemeClr val="bg1"/>
              </a:solidFill>
              <a:latin typeface="Hind" panose="020B0604020202020204" charset="0"/>
              <a:cs typeface="Hind" panose="020B0604020202020204" charset="0"/>
            </a:endParaRPr>
          </a:p>
        </p:txBody>
      </p:sp>
      <p:pic>
        <p:nvPicPr>
          <p:cNvPr id="16386" name="Picture 2" descr="https://lh6.googleusercontent.com/DfggERxv5apj1YjLB0DehiurKjSd3tZDnbheVquTc4k5AtWuKK4T-15o7oJRHZ2Qq58n_1ZceqFILeYhy-huNAqsn2t3yrQWpPSFRJrGJ8ut3aTkCPWVTH8WrhK_LA">
            <a:extLst>
              <a:ext uri="{FF2B5EF4-FFF2-40B4-BE49-F238E27FC236}">
                <a16:creationId xmlns:a16="http://schemas.microsoft.com/office/drawing/2014/main" id="{9D1F2BBE-FE2B-412A-AEDB-81CC00114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4" y="2360884"/>
            <a:ext cx="4706699" cy="24250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72E20F0-040E-4E8F-9533-A34273860284}"/>
              </a:ext>
            </a:extLst>
          </p:cNvPr>
          <p:cNvSpPr txBox="1"/>
          <p:nvPr/>
        </p:nvSpPr>
        <p:spPr>
          <a:xfrm>
            <a:off x="4435578" y="1308789"/>
            <a:ext cx="3810000" cy="369332"/>
          </a:xfrm>
          <a:prstGeom prst="rect">
            <a:avLst/>
          </a:prstGeom>
          <a:noFill/>
        </p:spPr>
        <p:txBody>
          <a:bodyPr wrap="square" rtlCol="0">
            <a:spAutoFit/>
          </a:bodyPr>
          <a:lstStyle/>
          <a:p>
            <a:pPr algn="ctr"/>
            <a:r>
              <a:rPr lang="es-MX" sz="1800" b="1" dirty="0">
                <a:solidFill>
                  <a:schemeClr val="bg1"/>
                </a:solidFill>
                <a:latin typeface="Hind" panose="020B0604020202020204" charset="0"/>
                <a:cs typeface="Hind" panose="020B0604020202020204" charset="0"/>
              </a:rPr>
              <a:t>Se aloja en el </a:t>
            </a:r>
            <a:r>
              <a:rPr lang="es-MX" sz="1800" b="1" dirty="0" err="1">
                <a:solidFill>
                  <a:schemeClr val="bg1"/>
                </a:solidFill>
                <a:latin typeface="Hind" panose="020B0604020202020204" charset="0"/>
                <a:cs typeface="Hind" panose="020B0604020202020204" charset="0"/>
              </a:rPr>
              <a:t>root</a:t>
            </a:r>
            <a:r>
              <a:rPr lang="es-MX" sz="1800" b="1" dirty="0">
                <a:solidFill>
                  <a:schemeClr val="bg1"/>
                </a:solidFill>
                <a:latin typeface="Hind" panose="020B0604020202020204" charset="0"/>
                <a:cs typeface="Hind" panose="020B0604020202020204" charset="0"/>
              </a:rPr>
              <a:t> de nuestro sitio </a:t>
            </a:r>
          </a:p>
        </p:txBody>
      </p:sp>
      <p:sp>
        <p:nvSpPr>
          <p:cNvPr id="9" name="CuadroTexto 8">
            <a:extLst>
              <a:ext uri="{FF2B5EF4-FFF2-40B4-BE49-F238E27FC236}">
                <a16:creationId xmlns:a16="http://schemas.microsoft.com/office/drawing/2014/main" id="{5333DBA2-1975-4076-AC89-BE4F3559998B}"/>
              </a:ext>
            </a:extLst>
          </p:cNvPr>
          <p:cNvSpPr txBox="1"/>
          <p:nvPr/>
        </p:nvSpPr>
        <p:spPr>
          <a:xfrm>
            <a:off x="5092700" y="2896289"/>
            <a:ext cx="4219678" cy="1354217"/>
          </a:xfrm>
          <a:prstGeom prst="rect">
            <a:avLst/>
          </a:prstGeom>
          <a:noFill/>
        </p:spPr>
        <p:txBody>
          <a:bodyPr wrap="square" rtlCol="0">
            <a:spAutoFit/>
          </a:bodyPr>
          <a:lstStyle/>
          <a:p>
            <a:r>
              <a:rPr lang="es-MX" sz="1600" b="1" dirty="0" err="1">
                <a:solidFill>
                  <a:schemeClr val="bg1"/>
                </a:solidFill>
                <a:latin typeface="Hind" panose="020B0604020202020204" charset="0"/>
                <a:cs typeface="Hind" panose="020B0604020202020204" charset="0"/>
              </a:rPr>
              <a:t>User-agent</a:t>
            </a:r>
            <a:r>
              <a:rPr lang="es-MX" sz="1600" b="1" dirty="0">
                <a:solidFill>
                  <a:schemeClr val="bg1"/>
                </a:solidFill>
                <a:latin typeface="Hind" panose="020B0604020202020204" charset="0"/>
                <a:cs typeface="Hind" panose="020B0604020202020204" charset="0"/>
              </a:rPr>
              <a:t>: *  </a:t>
            </a:r>
            <a:r>
              <a:rPr lang="es-MX" sz="1600" dirty="0">
                <a:solidFill>
                  <a:schemeClr val="bg1"/>
                </a:solidFill>
                <a:latin typeface="Hind" panose="020B0604020202020204" charset="0"/>
                <a:cs typeface="Hind" panose="020B0604020202020204" charset="0"/>
              </a:rPr>
              <a:t>dirigido a todos los robots</a:t>
            </a:r>
          </a:p>
          <a:p>
            <a:endParaRPr lang="es-MX" sz="1600" b="1" dirty="0">
              <a:solidFill>
                <a:schemeClr val="bg1"/>
              </a:solidFill>
              <a:latin typeface="Hind" panose="020B0604020202020204" charset="0"/>
              <a:cs typeface="Hind" panose="020B0604020202020204" charset="0"/>
            </a:endParaRPr>
          </a:p>
          <a:p>
            <a:r>
              <a:rPr lang="es-MX" sz="1600" b="1" dirty="0" err="1">
                <a:solidFill>
                  <a:schemeClr val="bg1"/>
                </a:solidFill>
                <a:latin typeface="Hind" panose="020B0604020202020204" charset="0"/>
                <a:cs typeface="Hind" panose="020B0604020202020204" charset="0"/>
              </a:rPr>
              <a:t>Dsallow</a:t>
            </a:r>
            <a:r>
              <a:rPr lang="es-MX" sz="1600" b="1" dirty="0">
                <a:solidFill>
                  <a:schemeClr val="bg1"/>
                </a:solidFill>
                <a:latin typeface="Hind" panose="020B0604020202020204" charset="0"/>
                <a:cs typeface="Hind" panose="020B0604020202020204" charset="0"/>
              </a:rPr>
              <a:t>: /</a:t>
            </a:r>
            <a:r>
              <a:rPr lang="es-MX" sz="1600" b="1" dirty="0" err="1">
                <a:solidFill>
                  <a:schemeClr val="bg1"/>
                </a:solidFill>
                <a:latin typeface="Hind" panose="020B0604020202020204" charset="0"/>
                <a:cs typeface="Hind" panose="020B0604020202020204" charset="0"/>
              </a:rPr>
              <a:t>wp-admin</a:t>
            </a:r>
            <a:r>
              <a:rPr lang="es-MX" sz="1600" b="1" dirty="0">
                <a:solidFill>
                  <a:schemeClr val="bg1"/>
                </a:solidFill>
                <a:latin typeface="Hind" panose="020B0604020202020204" charset="0"/>
                <a:cs typeface="Hind" panose="020B0604020202020204" charset="0"/>
              </a:rPr>
              <a:t>/ </a:t>
            </a:r>
            <a:r>
              <a:rPr lang="es-MX" sz="1600" dirty="0">
                <a:solidFill>
                  <a:schemeClr val="bg1"/>
                </a:solidFill>
                <a:latin typeface="Hind" panose="020B0604020202020204" charset="0"/>
                <a:cs typeface="Hind" panose="020B0604020202020204" charset="0"/>
              </a:rPr>
              <a:t>el directorio que negamos la autorización de aparecer</a:t>
            </a:r>
          </a:p>
          <a:p>
            <a:endParaRPr lang="es-MX" sz="1800" b="1" dirty="0">
              <a:solidFill>
                <a:schemeClr val="bg1"/>
              </a:solidFill>
              <a:latin typeface="Hind" panose="020B0604020202020204" charset="0"/>
              <a:cs typeface="Hind" panose="020B0604020202020204" charset="0"/>
            </a:endParaRPr>
          </a:p>
        </p:txBody>
      </p:sp>
      <p:sp>
        <p:nvSpPr>
          <p:cNvPr id="4" name="CuadroTexto 3">
            <a:extLst>
              <a:ext uri="{FF2B5EF4-FFF2-40B4-BE49-F238E27FC236}">
                <a16:creationId xmlns:a16="http://schemas.microsoft.com/office/drawing/2014/main" id="{FD4C12D7-4680-483A-9D45-D3368B1CD1B6}"/>
              </a:ext>
            </a:extLst>
          </p:cNvPr>
          <p:cNvSpPr txBox="1"/>
          <p:nvPr/>
        </p:nvSpPr>
        <p:spPr>
          <a:xfrm>
            <a:off x="8287772" y="4632020"/>
            <a:ext cx="740908" cy="307777"/>
          </a:xfrm>
          <a:prstGeom prst="rect">
            <a:avLst/>
          </a:prstGeom>
          <a:noFill/>
        </p:spPr>
        <p:txBody>
          <a:bodyPr wrap="none" rtlCol="0">
            <a:spAutoFit/>
          </a:bodyPr>
          <a:lstStyle/>
          <a:p>
            <a:r>
              <a:rPr lang="es-MX" dirty="0">
                <a:hlinkClick r:id="rId4"/>
              </a:rPr>
              <a:t>Fuente</a:t>
            </a:r>
            <a:endParaRPr lang="es-MX" dirty="0"/>
          </a:p>
        </p:txBody>
      </p:sp>
    </p:spTree>
    <p:extLst>
      <p:ext uri="{BB962C8B-B14F-4D97-AF65-F5344CB8AC3E}">
        <p14:creationId xmlns:p14="http://schemas.microsoft.com/office/powerpoint/2010/main" val="4098380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5.googleusercontent.com/8SNrhzyu5Cd-foQxIMYWKJC2loqZlx60fKAHlRSnCCWwqOZaIPMO0tnerKCFWpdnB5B3DU0-Heh9nNpKThc9reNAPVsOYdwj2WHBvCn2YhsqmSxGLG-9WSc1D7_48Q">
            <a:extLst>
              <a:ext uri="{FF2B5EF4-FFF2-40B4-BE49-F238E27FC236}">
                <a16:creationId xmlns:a16="http://schemas.microsoft.com/office/drawing/2014/main" id="{D4337C6F-C5E6-4AE9-832D-581F063B2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0100"/>
            <a:ext cx="5610225"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43</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2805112" y="215325"/>
            <a:ext cx="1951175" cy="584775"/>
          </a:xfrm>
          <a:prstGeom prst="rect">
            <a:avLst/>
          </a:prstGeom>
          <a:noFill/>
        </p:spPr>
        <p:txBody>
          <a:bodyPr wrap="none" rtlCol="0">
            <a:spAutoFit/>
          </a:bodyPr>
          <a:lstStyle/>
          <a:p>
            <a:r>
              <a:rPr lang="es-MX" sz="3200" b="1" dirty="0">
                <a:solidFill>
                  <a:schemeClr val="accent4">
                    <a:lumMod val="60000"/>
                    <a:lumOff val="40000"/>
                  </a:schemeClr>
                </a:solidFill>
                <a:latin typeface="Hind" panose="020B0604020202020204" charset="0"/>
                <a:cs typeface="Hind" panose="020B0604020202020204" charset="0"/>
              </a:rPr>
              <a:t>SITE MAP</a:t>
            </a:r>
          </a:p>
        </p:txBody>
      </p:sp>
      <p:sp>
        <p:nvSpPr>
          <p:cNvPr id="3" name="CuadroTexto 2">
            <a:extLst>
              <a:ext uri="{FF2B5EF4-FFF2-40B4-BE49-F238E27FC236}">
                <a16:creationId xmlns:a16="http://schemas.microsoft.com/office/drawing/2014/main" id="{E8321733-31FB-4715-B210-4BAF5B8A739D}"/>
              </a:ext>
            </a:extLst>
          </p:cNvPr>
          <p:cNvSpPr txBox="1"/>
          <p:nvPr/>
        </p:nvSpPr>
        <p:spPr>
          <a:xfrm>
            <a:off x="4572000" y="731936"/>
            <a:ext cx="3810000" cy="1569660"/>
          </a:xfrm>
          <a:prstGeom prst="rect">
            <a:avLst/>
          </a:prstGeom>
          <a:noFill/>
        </p:spPr>
        <p:txBody>
          <a:bodyPr wrap="square" rtlCol="0">
            <a:spAutoFit/>
          </a:bodyPr>
          <a:lstStyle/>
          <a:p>
            <a:pPr algn="ctr"/>
            <a:r>
              <a:rPr lang="es-MX" sz="2400" b="1" dirty="0">
                <a:solidFill>
                  <a:schemeClr val="bg1"/>
                </a:solidFill>
                <a:latin typeface="Hind" panose="020B0604020202020204" charset="0"/>
                <a:cs typeface="Hind" panose="020B0604020202020204" charset="0"/>
              </a:rPr>
              <a:t>Formato XML donde indicamos cuales son las paginas de nuestro sitio web</a:t>
            </a:r>
          </a:p>
        </p:txBody>
      </p:sp>
      <p:pic>
        <p:nvPicPr>
          <p:cNvPr id="17412" name="Picture 4" descr="https://lh4.googleusercontent.com/8_0pGgujrs-VnelpFDTpgu7kLJ1eYHA95Tk4va6GrmVPmZH87UwDW6TIldYkALQ7Bv6F_XUg8PbNolEaU4nCWi-UG4MuDsnwI7p_hNeA-TJDOCqXNUrrO9y16iR7gA">
            <a:extLst>
              <a:ext uri="{FF2B5EF4-FFF2-40B4-BE49-F238E27FC236}">
                <a16:creationId xmlns:a16="http://schemas.microsoft.com/office/drawing/2014/main" id="{83337CFF-2D8C-4E27-AE35-5ECB5D755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075" y="4705350"/>
            <a:ext cx="5114925"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77F3E9F-5005-40AE-830D-0166DD3FE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44</a:t>
            </a:fld>
            <a:endParaRPr lang="es-MX"/>
          </a:p>
        </p:txBody>
      </p:sp>
      <p:sp>
        <p:nvSpPr>
          <p:cNvPr id="6" name="CuadroTexto 5">
            <a:extLst>
              <a:ext uri="{FF2B5EF4-FFF2-40B4-BE49-F238E27FC236}">
                <a16:creationId xmlns:a16="http://schemas.microsoft.com/office/drawing/2014/main" id="{A1973A42-79F8-4D83-BCBC-FBB6CEA4DE1A}"/>
              </a:ext>
            </a:extLst>
          </p:cNvPr>
          <p:cNvSpPr txBox="1"/>
          <p:nvPr/>
        </p:nvSpPr>
        <p:spPr>
          <a:xfrm>
            <a:off x="1027112" y="151825"/>
            <a:ext cx="1830950" cy="584775"/>
          </a:xfrm>
          <a:prstGeom prst="rect">
            <a:avLst/>
          </a:prstGeom>
          <a:noFill/>
        </p:spPr>
        <p:txBody>
          <a:bodyPr wrap="none" rtlCol="0">
            <a:spAutoFit/>
          </a:bodyPr>
          <a:lstStyle/>
          <a:p>
            <a:r>
              <a:rPr lang="es-MX" sz="3200" b="1" dirty="0">
                <a:solidFill>
                  <a:schemeClr val="accent4">
                    <a:lumMod val="60000"/>
                    <a:lumOff val="40000"/>
                  </a:schemeClr>
                </a:solidFill>
                <a:latin typeface="Hind" panose="020B0604020202020204" charset="0"/>
                <a:cs typeface="Hind" panose="020B0604020202020204" charset="0"/>
              </a:rPr>
              <a:t>OFF-SITE</a:t>
            </a:r>
          </a:p>
        </p:txBody>
      </p:sp>
      <p:sp>
        <p:nvSpPr>
          <p:cNvPr id="3" name="CuadroTexto 2">
            <a:extLst>
              <a:ext uri="{FF2B5EF4-FFF2-40B4-BE49-F238E27FC236}">
                <a16:creationId xmlns:a16="http://schemas.microsoft.com/office/drawing/2014/main" id="{E8321733-31FB-4715-B210-4BAF5B8A739D}"/>
              </a:ext>
            </a:extLst>
          </p:cNvPr>
          <p:cNvSpPr txBox="1"/>
          <p:nvPr/>
        </p:nvSpPr>
        <p:spPr>
          <a:xfrm>
            <a:off x="606562" y="609600"/>
            <a:ext cx="3810000" cy="2246769"/>
          </a:xfrm>
          <a:prstGeom prst="rect">
            <a:avLst/>
          </a:prstGeom>
          <a:noFill/>
        </p:spPr>
        <p:txBody>
          <a:bodyPr wrap="square" rtlCol="0">
            <a:spAutoFit/>
          </a:bodyPr>
          <a:lstStyle/>
          <a:p>
            <a:pPr algn="ctr"/>
            <a:r>
              <a:rPr lang="es-MX" sz="2000" b="1" dirty="0">
                <a:solidFill>
                  <a:schemeClr val="bg1"/>
                </a:solidFill>
                <a:latin typeface="Hind" panose="020B0604020202020204" charset="0"/>
                <a:cs typeface="Hind" panose="020B0604020202020204" charset="0"/>
              </a:rPr>
              <a:t>Es la parte del trabajo SEO que se centra en factores externos a la página web en la que trabajamos y que afecta a nuestro </a:t>
            </a:r>
            <a:r>
              <a:rPr lang="es-MX" sz="2000" b="1" dirty="0" err="1">
                <a:solidFill>
                  <a:schemeClr val="bg1"/>
                </a:solidFill>
                <a:latin typeface="Hind" panose="020B0604020202020204" charset="0"/>
                <a:cs typeface="Hind" panose="020B0604020202020204" charset="0"/>
              </a:rPr>
              <a:t>site</a:t>
            </a:r>
            <a:r>
              <a:rPr lang="es-MX" sz="2000" b="1" dirty="0">
                <a:solidFill>
                  <a:schemeClr val="bg1"/>
                </a:solidFill>
                <a:latin typeface="Hind" panose="020B0604020202020204" charset="0"/>
                <a:cs typeface="Hind" panose="020B0604020202020204" charset="0"/>
              </a:rPr>
              <a:t>, </a:t>
            </a:r>
            <a:r>
              <a:rPr lang="es-MX" sz="2000" b="1" dirty="0" err="1">
                <a:solidFill>
                  <a:schemeClr val="bg1"/>
                </a:solidFill>
                <a:latin typeface="Hind" panose="020B0604020202020204" charset="0"/>
                <a:cs typeface="Hind" panose="020B0604020202020204" charset="0"/>
              </a:rPr>
              <a:t>posteos</a:t>
            </a:r>
            <a:r>
              <a:rPr lang="es-MX" sz="2000" b="1" dirty="0">
                <a:solidFill>
                  <a:schemeClr val="bg1"/>
                </a:solidFill>
                <a:latin typeface="Hind" panose="020B0604020202020204" charset="0"/>
                <a:cs typeface="Hind" panose="020B0604020202020204" charset="0"/>
              </a:rPr>
              <a:t>, de enlaces externos, menciones, etc.</a:t>
            </a:r>
          </a:p>
        </p:txBody>
      </p:sp>
      <p:pic>
        <p:nvPicPr>
          <p:cNvPr id="18434" name="Picture 2" descr="Resultado de imagen para OFF-SITE SEO">
            <a:extLst>
              <a:ext uri="{FF2B5EF4-FFF2-40B4-BE49-F238E27FC236}">
                <a16:creationId xmlns:a16="http://schemas.microsoft.com/office/drawing/2014/main" id="{D434430D-FA70-4E50-9B5E-F5BA420E00F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02000" y="1569981"/>
            <a:ext cx="5548325" cy="361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3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54729C8-16D5-479B-B80E-4C2A71001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45</a:t>
            </a:fld>
            <a:endParaRPr lang="es-MX"/>
          </a:p>
        </p:txBody>
      </p:sp>
      <p:pic>
        <p:nvPicPr>
          <p:cNvPr id="19458" name="Picture 2" descr="Imagen relacionada">
            <a:extLst>
              <a:ext uri="{FF2B5EF4-FFF2-40B4-BE49-F238E27FC236}">
                <a16:creationId xmlns:a16="http://schemas.microsoft.com/office/drawing/2014/main" id="{536F5CA1-D72B-4FFA-9BAE-0052BCD1C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90307"/>
            <a:ext cx="4171950" cy="316288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CE53FFB-C9D2-4518-B060-15B7F52E2BF3}"/>
              </a:ext>
            </a:extLst>
          </p:cNvPr>
          <p:cNvSpPr txBox="1"/>
          <p:nvPr/>
        </p:nvSpPr>
        <p:spPr>
          <a:xfrm>
            <a:off x="1892300" y="2681287"/>
            <a:ext cx="5543006" cy="2739211"/>
          </a:xfrm>
          <a:prstGeom prst="rect">
            <a:avLst/>
          </a:prstGeom>
          <a:noFill/>
        </p:spPr>
        <p:txBody>
          <a:bodyPr wrap="square" rtlCol="0">
            <a:spAutoFit/>
          </a:bodyPr>
          <a:lstStyle/>
          <a:p>
            <a:pPr algn="ctr"/>
            <a:r>
              <a:rPr lang="es-MX" sz="1800" b="1" dirty="0">
                <a:solidFill>
                  <a:schemeClr val="bg1"/>
                </a:solidFill>
                <a:latin typeface="Hind" panose="020B0604020202020204" charset="0"/>
                <a:cs typeface="Hind" panose="020B0604020202020204" charset="0"/>
              </a:rPr>
              <a:t>Google </a:t>
            </a:r>
            <a:r>
              <a:rPr lang="es-MX" sz="1800" b="1" dirty="0" err="1">
                <a:solidFill>
                  <a:schemeClr val="bg1"/>
                </a:solidFill>
                <a:latin typeface="Hind" panose="020B0604020202020204" charset="0"/>
                <a:cs typeface="Hind" panose="020B0604020202020204" charset="0"/>
              </a:rPr>
              <a:t>Analytics</a:t>
            </a:r>
            <a:r>
              <a:rPr lang="es-MX" sz="1800" b="1" dirty="0">
                <a:solidFill>
                  <a:schemeClr val="bg1"/>
                </a:solidFill>
                <a:latin typeface="Hind" panose="020B0604020202020204" charset="0"/>
                <a:cs typeface="Hind" panose="020B0604020202020204" charset="0"/>
              </a:rPr>
              <a:t> es una herramienta de analítica web de la empresa Google. Ofrece información agrupada del tráfico que llega a los sitios web según la audiencia, la adquisición, el comportamiento y las conversiones que se llevan a cabo en el sitio web</a:t>
            </a:r>
          </a:p>
          <a:p>
            <a:pPr algn="ctr"/>
            <a:endParaRPr lang="es-MX" sz="1800" b="1" dirty="0">
              <a:solidFill>
                <a:schemeClr val="bg1"/>
              </a:solidFill>
              <a:latin typeface="Hind" panose="020B0604020202020204" charset="0"/>
              <a:cs typeface="Hind" panose="020B0604020202020204" charset="0"/>
            </a:endParaRPr>
          </a:p>
          <a:p>
            <a:pPr algn="ctr"/>
            <a:r>
              <a:rPr lang="es-MX" sz="1800" dirty="0">
                <a:solidFill>
                  <a:schemeClr val="bg1"/>
                </a:solidFill>
                <a:latin typeface="Hind" panose="020B0604020202020204" charset="0"/>
                <a:cs typeface="Hind" panose="020B0604020202020204" charset="0"/>
              </a:rPr>
              <a:t>Wikipedia</a:t>
            </a:r>
          </a:p>
          <a:p>
            <a:br>
              <a:rPr lang="es-MX" dirty="0"/>
            </a:br>
            <a:endParaRPr lang="es-MX" dirty="0"/>
          </a:p>
        </p:txBody>
      </p:sp>
    </p:spTree>
    <p:extLst>
      <p:ext uri="{BB962C8B-B14F-4D97-AF65-F5344CB8AC3E}">
        <p14:creationId xmlns:p14="http://schemas.microsoft.com/office/powerpoint/2010/main" val="3092425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54729C8-16D5-479B-B80E-4C2A71001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46</a:t>
            </a:fld>
            <a:endParaRPr lang="es-MX"/>
          </a:p>
        </p:txBody>
      </p:sp>
      <p:sp>
        <p:nvSpPr>
          <p:cNvPr id="3" name="CuadroTexto 2">
            <a:extLst>
              <a:ext uri="{FF2B5EF4-FFF2-40B4-BE49-F238E27FC236}">
                <a16:creationId xmlns:a16="http://schemas.microsoft.com/office/drawing/2014/main" id="{BCE53FFB-C9D2-4518-B060-15B7F52E2BF3}"/>
              </a:ext>
            </a:extLst>
          </p:cNvPr>
          <p:cNvSpPr txBox="1"/>
          <p:nvPr/>
        </p:nvSpPr>
        <p:spPr>
          <a:xfrm>
            <a:off x="1172801" y="17205"/>
            <a:ext cx="5543006" cy="2554545"/>
          </a:xfrm>
          <a:prstGeom prst="rect">
            <a:avLst/>
          </a:prstGeom>
          <a:noFill/>
        </p:spPr>
        <p:txBody>
          <a:bodyPr wrap="square" rtlCol="0">
            <a:spAutoFit/>
          </a:bodyPr>
          <a:lstStyle/>
          <a:p>
            <a:pPr marL="342900" indent="-342900" fontAlgn="base">
              <a:buFont typeface="Wingdings" panose="05000000000000000000" pitchFamily="2" charset="2"/>
              <a:buChar char="Ø"/>
            </a:pPr>
            <a:r>
              <a:rPr lang="es-MX" sz="2000" b="1" dirty="0">
                <a:solidFill>
                  <a:schemeClr val="bg1"/>
                </a:solidFill>
                <a:latin typeface="Hind" panose="020B0604020202020204" charset="0"/>
                <a:cs typeface="Hind" panose="020B0604020202020204" charset="0"/>
              </a:rPr>
              <a:t>Sesiones</a:t>
            </a:r>
          </a:p>
          <a:p>
            <a:pPr marL="342900" indent="-342900" fontAlgn="base">
              <a:buFont typeface="Wingdings" panose="05000000000000000000" pitchFamily="2" charset="2"/>
              <a:buChar char="Ø"/>
            </a:pPr>
            <a:r>
              <a:rPr lang="es-MX" sz="2000" b="1" dirty="0">
                <a:solidFill>
                  <a:schemeClr val="bg1"/>
                </a:solidFill>
                <a:latin typeface="Hind" panose="020B0604020202020204" charset="0"/>
                <a:cs typeface="Hind" panose="020B0604020202020204" charset="0"/>
              </a:rPr>
              <a:t>Usuarios</a:t>
            </a:r>
          </a:p>
          <a:p>
            <a:pPr marL="342900" indent="-342900" fontAlgn="base">
              <a:buFont typeface="Wingdings" panose="05000000000000000000" pitchFamily="2" charset="2"/>
              <a:buChar char="Ø"/>
            </a:pPr>
            <a:r>
              <a:rPr lang="es-MX" sz="2000" b="1" dirty="0">
                <a:solidFill>
                  <a:schemeClr val="bg1"/>
                </a:solidFill>
                <a:latin typeface="Hind" panose="020B0604020202020204" charset="0"/>
                <a:cs typeface="Hind" panose="020B0604020202020204" charset="0"/>
              </a:rPr>
              <a:t>Páginas Visitadas</a:t>
            </a:r>
          </a:p>
          <a:p>
            <a:pPr marL="342900" indent="-342900" fontAlgn="base">
              <a:buFont typeface="Wingdings" panose="05000000000000000000" pitchFamily="2" charset="2"/>
              <a:buChar char="Ø"/>
            </a:pPr>
            <a:r>
              <a:rPr lang="es-MX" sz="2000" b="1" dirty="0">
                <a:solidFill>
                  <a:schemeClr val="bg1"/>
                </a:solidFill>
                <a:latin typeface="Hind" panose="020B0604020202020204" charset="0"/>
                <a:cs typeface="Hind" panose="020B0604020202020204" charset="0"/>
              </a:rPr>
              <a:t>Páginas por sesión</a:t>
            </a:r>
          </a:p>
          <a:p>
            <a:pPr marL="342900" indent="-342900" fontAlgn="base">
              <a:buFont typeface="Wingdings" panose="05000000000000000000" pitchFamily="2" charset="2"/>
              <a:buChar char="Ø"/>
            </a:pPr>
            <a:r>
              <a:rPr lang="es-MX" sz="2000" b="1" dirty="0">
                <a:solidFill>
                  <a:schemeClr val="bg1"/>
                </a:solidFill>
                <a:latin typeface="Hind" panose="020B0604020202020204" charset="0"/>
                <a:cs typeface="Hind" panose="020B0604020202020204" charset="0"/>
              </a:rPr>
              <a:t>Duración media de la sesión</a:t>
            </a:r>
          </a:p>
          <a:p>
            <a:pPr marL="342900" indent="-342900" fontAlgn="base">
              <a:buFont typeface="Wingdings" panose="05000000000000000000" pitchFamily="2" charset="2"/>
              <a:buChar char="Ø"/>
            </a:pPr>
            <a:r>
              <a:rPr lang="es-MX" sz="2000" b="1" dirty="0">
                <a:solidFill>
                  <a:schemeClr val="bg1"/>
                </a:solidFill>
                <a:latin typeface="Hind" panose="020B0604020202020204" charset="0"/>
                <a:cs typeface="Hind" panose="020B0604020202020204" charset="0"/>
              </a:rPr>
              <a:t>Porcentaje de rebote</a:t>
            </a:r>
          </a:p>
          <a:p>
            <a:br>
              <a:rPr lang="es-MX" sz="2000" b="1" dirty="0">
                <a:solidFill>
                  <a:schemeClr val="bg1"/>
                </a:solidFill>
                <a:latin typeface="Hind" panose="020B0604020202020204" charset="0"/>
                <a:cs typeface="Hind" panose="020B0604020202020204" charset="0"/>
              </a:rPr>
            </a:br>
            <a:endParaRPr lang="es-MX" sz="2000" b="1" dirty="0">
              <a:solidFill>
                <a:schemeClr val="bg1"/>
              </a:solidFill>
              <a:latin typeface="Hind" panose="020B0604020202020204" charset="0"/>
              <a:cs typeface="Hind" panose="020B0604020202020204" charset="0"/>
            </a:endParaRPr>
          </a:p>
        </p:txBody>
      </p:sp>
      <p:pic>
        <p:nvPicPr>
          <p:cNvPr id="20486" name="Picture 6" descr="Resultado de imagen para google analytics">
            <a:extLst>
              <a:ext uri="{FF2B5EF4-FFF2-40B4-BE49-F238E27FC236}">
                <a16:creationId xmlns:a16="http://schemas.microsoft.com/office/drawing/2014/main" id="{D6C8184D-9291-41F9-BDB9-F776346B7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399" y="1878012"/>
            <a:ext cx="6199476" cy="326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032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54729C8-16D5-479B-B80E-4C2A71001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47</a:t>
            </a:fld>
            <a:endParaRPr lang="es-MX"/>
          </a:p>
        </p:txBody>
      </p:sp>
      <p:pic>
        <p:nvPicPr>
          <p:cNvPr id="21506" name="Picture 2" descr="https://lh6.googleusercontent.com/UL-uN6bnOdiCNgTr9pFTTX3loWMTlN-ZTmfiShGNst1XK-aMPYWGAnmkYQbKPiXkHEoCQAUHdE0LiMXcuM3ZaFFbGi70NCEoKd9WqUl0Sdvhlgng-R6NXyu18pIvrg">
            <a:extLst>
              <a:ext uri="{FF2B5EF4-FFF2-40B4-BE49-F238E27FC236}">
                <a16:creationId xmlns:a16="http://schemas.microsoft.com/office/drawing/2014/main" id="{F816EE09-75A9-4910-AC5B-6CB02B50E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463"/>
            <a:ext cx="8052083" cy="190023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lh4.googleusercontent.com/bLF869BdVdIiZSKsT4mSOv51WywRr0iE5RX6_30ZuTXz4B6tv1TXLPOa2fAjXFOCUlJh-vtfV8KJhFMsqYqvRFB3PT4CpuyDT8Xu2OkMEE8Z-EDxKIHmAb1nFIBlwQ">
            <a:extLst>
              <a:ext uri="{FF2B5EF4-FFF2-40B4-BE49-F238E27FC236}">
                <a16:creationId xmlns:a16="http://schemas.microsoft.com/office/drawing/2014/main" id="{C3BDB437-FA5A-4AAC-A075-F2B0CD197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3334218"/>
            <a:ext cx="7021513" cy="153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3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54729C8-16D5-479B-B80E-4C2A71001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48</a:t>
            </a:fld>
            <a:endParaRPr lang="es-MX"/>
          </a:p>
        </p:txBody>
      </p:sp>
    </p:spTree>
    <p:extLst>
      <p:ext uri="{BB962C8B-B14F-4D97-AF65-F5344CB8AC3E}">
        <p14:creationId xmlns:p14="http://schemas.microsoft.com/office/powerpoint/2010/main" val="206985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4332202" y="1782575"/>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6000" dirty="0"/>
              <a:t>Gracias</a:t>
            </a:r>
            <a:r>
              <a:rPr lang="en" sz="6000" dirty="0"/>
              <a:t>!</a:t>
            </a:r>
            <a:endParaRPr sz="6000" dirty="0"/>
          </a:p>
        </p:txBody>
      </p:sp>
      <p:sp>
        <p:nvSpPr>
          <p:cNvPr id="404" name="Google Shape;404;p38"/>
          <p:cNvSpPr txBox="1">
            <a:spLocks noGrp="1"/>
          </p:cNvSpPr>
          <p:nvPr>
            <p:ph type="subTitle" idx="4294967295"/>
          </p:nvPr>
        </p:nvSpPr>
        <p:spPr>
          <a:xfrm>
            <a:off x="3963450" y="336092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MX" b="1" dirty="0">
                <a:solidFill>
                  <a:srgbClr val="66FF33"/>
                </a:solidFill>
              </a:rPr>
              <a:t>Alguna Pregunta</a:t>
            </a:r>
            <a:r>
              <a:rPr lang="en" b="1" dirty="0">
                <a:solidFill>
                  <a:srgbClr val="66FF33"/>
                </a:solidFill>
              </a:rPr>
              <a:t>?</a:t>
            </a:r>
            <a:endParaRPr b="1" dirty="0">
              <a:solidFill>
                <a:srgbClr val="66FF33"/>
              </a:solidFill>
            </a:endParaRPr>
          </a:p>
          <a:p>
            <a:pPr marL="0" lvl="0" indent="0" algn="l" rtl="0">
              <a:spcBef>
                <a:spcPts val="600"/>
              </a:spcBef>
              <a:spcAft>
                <a:spcPts val="0"/>
              </a:spcAft>
              <a:buClr>
                <a:schemeClr val="dk1"/>
              </a:buClr>
              <a:buSzPts val="1100"/>
              <a:buFont typeface="Arial"/>
              <a:buNone/>
            </a:pPr>
            <a:r>
              <a:rPr lang="en" sz="1800" dirty="0"/>
              <a:t>@</a:t>
            </a:r>
            <a:r>
              <a:rPr lang="es-MX" sz="1800" dirty="0" err="1"/>
              <a:t>jmikepm</a:t>
            </a:r>
            <a:r>
              <a:rPr lang="en" sz="1800" dirty="0"/>
              <a:t> · </a:t>
            </a:r>
            <a:r>
              <a:rPr lang="es-MX" sz="1800" dirty="0"/>
              <a:t>jmiguelpm14</a:t>
            </a:r>
            <a:r>
              <a:rPr lang="en" sz="1800" dirty="0"/>
              <a:t>@</a:t>
            </a:r>
            <a:r>
              <a:rPr lang="es-MX" sz="1800" dirty="0"/>
              <a:t>gmail.com</a:t>
            </a:r>
            <a:endParaRPr sz="1800" b="1" dirty="0"/>
          </a:p>
        </p:txBody>
      </p:sp>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pic>
        <p:nvPicPr>
          <p:cNvPr id="6" name="Google Shape;275;p24">
            <a:extLst>
              <a:ext uri="{FF2B5EF4-FFF2-40B4-BE49-F238E27FC236}">
                <a16:creationId xmlns:a16="http://schemas.microsoft.com/office/drawing/2014/main" id="{C7B77ADC-DB6A-4A42-A61A-E548979C412F}"/>
              </a:ext>
            </a:extLst>
          </p:cNvPr>
          <p:cNvPicPr preferRelativeResize="0"/>
          <p:nvPr/>
        </p:nvPicPr>
        <p:blipFill rotWithShape="1">
          <a:blip r:embed="rId3"/>
          <a:srcRect l="22124" t="682" r="22130" b="31067"/>
          <a:stretch>
            <a:fillRect/>
          </a:stretch>
        </p:blipFill>
        <p:spPr>
          <a:xfrm>
            <a:off x="961400" y="1363899"/>
            <a:ext cx="2855400" cy="3156952"/>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p>
            <a:pPr marL="0" lvl="0" indent="0">
              <a:buNone/>
            </a:pPr>
            <a:r>
              <a:rPr lang="es-MX" sz="1800" b="0" i="0" dirty="0"/>
              <a:t>Desarrollo web significa construir y mantener sitios web; es el trabajo que tiene lugar en un segundo plano y que permite que una web tenga una apariencia impecable, un funcionamiento rápido y un buen desempeño para permitir la mejor experiencia de usuario. Los desarrolladores web son como duendes con poderes: nunca los ves, pero son los que hacen que todo esté bien y funcione de manera rápida y eficiente.</a:t>
            </a:r>
            <a:endParaRPr sz="1800" dirty="0"/>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CuadroTexto 1">
            <a:extLst>
              <a:ext uri="{FF2B5EF4-FFF2-40B4-BE49-F238E27FC236}">
                <a16:creationId xmlns:a16="http://schemas.microsoft.com/office/drawing/2014/main" id="{E7C9662D-2B23-4207-A2E0-E470748FABFE}"/>
              </a:ext>
            </a:extLst>
          </p:cNvPr>
          <p:cNvSpPr txBox="1"/>
          <p:nvPr/>
        </p:nvSpPr>
        <p:spPr>
          <a:xfrm>
            <a:off x="7953153" y="4812625"/>
            <a:ext cx="740908" cy="307777"/>
          </a:xfrm>
          <a:prstGeom prst="rect">
            <a:avLst/>
          </a:prstGeom>
          <a:noFill/>
        </p:spPr>
        <p:txBody>
          <a:bodyPr wrap="none" rtlCol="0">
            <a:spAutoFit/>
          </a:bodyPr>
          <a:lstStyle/>
          <a:p>
            <a:r>
              <a:rPr lang="es-MX" dirty="0">
                <a:hlinkClick r:id="rId3"/>
              </a:rPr>
              <a:t>Fuente</a:t>
            </a:r>
            <a:endParaRPr lang="es-MX"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752425" y="330875"/>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Desarrollador web se divide:</a:t>
            </a:r>
            <a:endParaRPr dirty="0"/>
          </a:p>
        </p:txBody>
      </p:sp>
      <p:sp>
        <p:nvSpPr>
          <p:cNvPr id="232" name="Google Shape;232;p20"/>
          <p:cNvSpPr txBox="1">
            <a:spLocks noGrp="1"/>
          </p:cNvSpPr>
          <p:nvPr>
            <p:ph type="body" idx="1"/>
          </p:nvPr>
        </p:nvSpPr>
        <p:spPr>
          <a:xfrm>
            <a:off x="752425" y="1786149"/>
            <a:ext cx="2893886" cy="3363173"/>
          </a:xfrm>
          <a:prstGeom prst="rect">
            <a:avLst/>
          </a:prstGeom>
        </p:spPr>
        <p:txBody>
          <a:bodyPr spcFirstLastPara="1" wrap="square" lIns="91425" tIns="91425" rIns="91425" bIns="91425" anchor="t" anchorCtr="0">
            <a:noAutofit/>
          </a:bodyPr>
          <a:lstStyle/>
          <a:p>
            <a:pPr lvl="0"/>
            <a:endParaRPr lang="es-MX" dirty="0"/>
          </a:p>
          <a:p>
            <a:pPr marL="76200" lvl="0" indent="0">
              <a:buNone/>
            </a:pPr>
            <a:r>
              <a:rPr lang="es-MX" sz="1800" b="1" dirty="0"/>
              <a:t>Se encarga de la composición, diseño e interactividad usando HTML, CSS y JavaScript. El desarrollador </a:t>
            </a:r>
            <a:r>
              <a:rPr lang="es-MX" sz="1800" b="1" dirty="0" err="1"/>
              <a:t>Frontend</a:t>
            </a:r>
            <a:r>
              <a:rPr lang="es-MX" sz="1800" b="1" dirty="0"/>
              <a:t> toma una idea y la convierte en realidad.</a:t>
            </a:r>
          </a:p>
        </p:txBody>
      </p:sp>
      <p:sp>
        <p:nvSpPr>
          <p:cNvPr id="233" name="Google Shape;233;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8" name="Imagen 7">
            <a:extLst>
              <a:ext uri="{FF2B5EF4-FFF2-40B4-BE49-F238E27FC236}">
                <a16:creationId xmlns:a16="http://schemas.microsoft.com/office/drawing/2014/main" id="{97C5D136-F584-47E3-95C0-E57C200E0333}"/>
              </a:ext>
            </a:extLst>
          </p:cNvPr>
          <p:cNvPicPr>
            <a:picLocks noChangeAspect="1"/>
          </p:cNvPicPr>
          <p:nvPr/>
        </p:nvPicPr>
        <p:blipFill rotWithShape="1">
          <a:blip r:embed="rId3"/>
          <a:srcRect r="4919"/>
          <a:stretch/>
        </p:blipFill>
        <p:spPr>
          <a:xfrm>
            <a:off x="4989803" y="1974175"/>
            <a:ext cx="2381842" cy="2838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Marcador de texto 1">
            <a:extLst>
              <a:ext uri="{FF2B5EF4-FFF2-40B4-BE49-F238E27FC236}">
                <a16:creationId xmlns:a16="http://schemas.microsoft.com/office/drawing/2014/main" id="{9BE5D904-1CCB-4000-B510-2928C312B330}"/>
              </a:ext>
            </a:extLst>
          </p:cNvPr>
          <p:cNvSpPr>
            <a:spLocks noGrp="1"/>
          </p:cNvSpPr>
          <p:nvPr>
            <p:ph type="body" idx="2"/>
          </p:nvPr>
        </p:nvSpPr>
        <p:spPr>
          <a:xfrm>
            <a:off x="3691468" y="1444978"/>
            <a:ext cx="3244676" cy="3221123"/>
          </a:xfrm>
        </p:spPr>
        <p:txBody>
          <a:bodyPr/>
          <a:lstStyle/>
          <a:p>
            <a:pPr marL="114300" indent="0">
              <a:buNone/>
            </a:pPr>
            <a:r>
              <a:rPr lang="es-MX" sz="1800" b="1" dirty="0"/>
              <a:t>Se encarga de lo que no se ve, es decir, dónde se almacenan los datos. Sin datos no hay </a:t>
            </a:r>
            <a:r>
              <a:rPr lang="es-MX" sz="1800" b="1" dirty="0" err="1"/>
              <a:t>Frontend</a:t>
            </a:r>
            <a:r>
              <a:rPr lang="es-MX" sz="1800" b="1" dirty="0"/>
              <a:t>. El </a:t>
            </a:r>
            <a:r>
              <a:rPr lang="es-MX" sz="1800" b="1" dirty="0" err="1"/>
              <a:t>Backend</a:t>
            </a:r>
            <a:r>
              <a:rPr lang="es-MX" sz="1800" b="1" dirty="0"/>
              <a:t> consiste en el servidor que acoge la web, una aplicación para ejecutarlo y una base de datos. </a:t>
            </a:r>
          </a:p>
        </p:txBody>
      </p:sp>
      <p:sp>
        <p:nvSpPr>
          <p:cNvPr id="233" name="Google Shape;233;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8" name="Imagen 7">
            <a:extLst>
              <a:ext uri="{FF2B5EF4-FFF2-40B4-BE49-F238E27FC236}">
                <a16:creationId xmlns:a16="http://schemas.microsoft.com/office/drawing/2014/main" id="{0796D896-CB17-4DBC-BE1D-FF9A6830F16D}"/>
              </a:ext>
            </a:extLst>
          </p:cNvPr>
          <p:cNvPicPr>
            <a:picLocks noChangeAspect="1"/>
          </p:cNvPicPr>
          <p:nvPr/>
        </p:nvPicPr>
        <p:blipFill>
          <a:blip r:embed="rId3"/>
          <a:stretch>
            <a:fillRect/>
          </a:stretch>
        </p:blipFill>
        <p:spPr>
          <a:xfrm>
            <a:off x="791983" y="1232636"/>
            <a:ext cx="2447925" cy="2857500"/>
          </a:xfrm>
          <a:prstGeom prst="rect">
            <a:avLst/>
          </a:prstGeom>
        </p:spPr>
      </p:pic>
    </p:spTree>
    <p:extLst>
      <p:ext uri="{BB962C8B-B14F-4D97-AF65-F5344CB8AC3E}">
        <p14:creationId xmlns:p14="http://schemas.microsoft.com/office/powerpoint/2010/main" val="139629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3" name="Marcador de texto 2">
            <a:extLst>
              <a:ext uri="{FF2B5EF4-FFF2-40B4-BE49-F238E27FC236}">
                <a16:creationId xmlns:a16="http://schemas.microsoft.com/office/drawing/2014/main" id="{03267DF0-9222-4221-B5CD-954D63C867FB}"/>
              </a:ext>
            </a:extLst>
          </p:cNvPr>
          <p:cNvSpPr>
            <a:spLocks noGrp="1"/>
          </p:cNvSpPr>
          <p:nvPr>
            <p:ph type="body" idx="3"/>
          </p:nvPr>
        </p:nvSpPr>
        <p:spPr>
          <a:xfrm>
            <a:off x="1084670" y="409395"/>
            <a:ext cx="4605866" cy="3990277"/>
          </a:xfrm>
        </p:spPr>
        <p:txBody>
          <a:bodyPr/>
          <a:lstStyle/>
          <a:p>
            <a:pPr marL="127000" indent="0">
              <a:buNone/>
            </a:pPr>
            <a:r>
              <a:rPr lang="es-MX" sz="1800" b="1" dirty="0"/>
              <a:t>El desarrollador Full-</a:t>
            </a:r>
            <a:r>
              <a:rPr lang="es-MX" sz="1800" b="1" dirty="0" err="1"/>
              <a:t>stack</a:t>
            </a:r>
            <a:r>
              <a:rPr lang="es-MX" sz="1800" b="1" dirty="0"/>
              <a:t> está a cargo tanto del </a:t>
            </a:r>
            <a:r>
              <a:rPr lang="es-MX" sz="1800" b="1" dirty="0" err="1"/>
              <a:t>Frontend</a:t>
            </a:r>
            <a:r>
              <a:rPr lang="es-MX" sz="1800" b="1" dirty="0"/>
              <a:t> como del </a:t>
            </a:r>
            <a:r>
              <a:rPr lang="es-MX" sz="1800" b="1" dirty="0" err="1"/>
              <a:t>Backend</a:t>
            </a:r>
            <a:r>
              <a:rPr lang="es-MX" sz="1800" b="1" dirty="0"/>
              <a:t>, y necesita saber cómo funciona la web a todos los niveles para determinar cómo se van a coordinar la parte cliente y la parte servidor.</a:t>
            </a:r>
          </a:p>
        </p:txBody>
      </p:sp>
      <p:sp>
        <p:nvSpPr>
          <p:cNvPr id="233" name="Google Shape;233;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026" name="Picture 2" descr="https://lh3.googleusercontent.com/YJGqeLrNtnO5Y2kpUOOH_HOz9G7rRd9NVose5cuDC0pO3SP9A_GExOd51cFOfUMLv1xc1QWd9fCmJqpHLLrrK1KFtjdQ3m33bgM1v-fliJCHaGXCH_hOyxJ7v57nIwrK8GjUxLzHqkFp4Hs9sQ">
            <a:extLst>
              <a:ext uri="{FF2B5EF4-FFF2-40B4-BE49-F238E27FC236}">
                <a16:creationId xmlns:a16="http://schemas.microsoft.com/office/drawing/2014/main" id="{32FB7FB4-C55C-4AD2-812D-0CBF32D60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20"/>
          <a:stretch/>
        </p:blipFill>
        <p:spPr bwMode="auto">
          <a:xfrm>
            <a:off x="3003781" y="2239084"/>
            <a:ext cx="4153375" cy="257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0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874635" y="22691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MARKETING</a:t>
            </a:r>
            <a:br>
              <a:rPr lang="en" sz="7200" dirty="0"/>
            </a:br>
            <a:r>
              <a:rPr lang="en" sz="7200" dirty="0"/>
              <a:t>DIGITAL</a:t>
            </a:r>
            <a:endParaRPr sz="7200" dirty="0"/>
          </a:p>
        </p:txBody>
      </p:sp>
      <p:sp>
        <p:nvSpPr>
          <p:cNvPr id="239" name="Google Shape;239;p21"/>
          <p:cNvSpPr txBox="1">
            <a:spLocks noGrp="1"/>
          </p:cNvSpPr>
          <p:nvPr>
            <p:ph type="subTitle" idx="4294967295"/>
          </p:nvPr>
        </p:nvSpPr>
        <p:spPr>
          <a:xfrm>
            <a:off x="1672075" y="3411552"/>
            <a:ext cx="5635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TotalTime>
  <Words>2236</Words>
  <Application>Microsoft Office PowerPoint</Application>
  <PresentationFormat>Presentación en pantalla (16:9)</PresentationFormat>
  <Paragraphs>273</Paragraphs>
  <Slides>49</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49</vt:i4>
      </vt:variant>
    </vt:vector>
  </HeadingPairs>
  <TitlesOfParts>
    <vt:vector size="55" baseType="lpstr">
      <vt:lpstr>Courier New</vt:lpstr>
      <vt:lpstr>Calibri</vt:lpstr>
      <vt:lpstr>Hind</vt:lpstr>
      <vt:lpstr>Wingdings</vt:lpstr>
      <vt:lpstr>Arial</vt:lpstr>
      <vt:lpstr>Dumaine</vt:lpstr>
      <vt:lpstr>DESARROLLADOR WEB DENTRO DEL MARKETING DIGITAL</vt:lpstr>
      <vt:lpstr>Hola!</vt:lpstr>
      <vt:lpstr>Presentación de PowerPoint</vt:lpstr>
      <vt:lpstr>¿Qué es un desarrollador web?</vt:lpstr>
      <vt:lpstr>Presentación de PowerPoint</vt:lpstr>
      <vt:lpstr>Desarrollador web se divide:</vt:lpstr>
      <vt:lpstr>Presentación de PowerPoint</vt:lpstr>
      <vt:lpstr>Presentación de PowerPoint</vt:lpstr>
      <vt:lpstr>MARKETING DIGITAL</vt:lpstr>
      <vt:lpstr>Presentación de PowerPoint</vt:lpstr>
      <vt:lpstr>Presentación de PowerPoint</vt:lpstr>
      <vt:lpstr>Cómo hacer marketing digital </vt:lpstr>
      <vt:lpstr>Marketing de contenido</vt:lpstr>
      <vt:lpstr>Email Marketing</vt:lpstr>
      <vt:lpstr>Redes Sociales</vt:lpstr>
      <vt:lpstr>Optimización de conversión</vt:lpstr>
      <vt:lpstr>Marketing de búsqueda SEM</vt:lpstr>
      <vt:lpstr>Métricas dentro de Marketing Digital</vt:lpstr>
      <vt:lpstr>Inbound Marketing</vt:lpstr>
      <vt:lpstr>Vender</vt:lpstr>
      <vt:lpstr>CRM</vt:lpstr>
      <vt:lpstr>Presentación de PowerPoint</vt:lpstr>
      <vt:lpstr>MARKETING DIGITAL</vt:lpstr>
      <vt:lpstr>LEAD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Innocean</cp:lastModifiedBy>
  <cp:revision>85</cp:revision>
  <dcterms:modified xsi:type="dcterms:W3CDTF">2019-06-05T16:20:11Z</dcterms:modified>
</cp:coreProperties>
</file>